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Lobster"/>
      <p:regular r:id="rId7"/>
    </p:embeddedFont>
    <p:embeddedFont>
      <p:font typeface="Chelsea Market"/>
      <p:regular r:id="rId8"/>
    </p:embeddedFont>
    <p:embeddedFont>
      <p:font typeface="Schoolbell"/>
      <p:regular r:id="rId9"/>
    </p:embeddedFont>
    <p:embeddedFont>
      <p:font typeface="Dancing Script"/>
      <p:regular r:id="rId10"/>
      <p:bold r:id="rId11"/>
    </p:embeddedFont>
    <p:embeddedFont>
      <p:font typeface="Cherry Cream Soda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DancingScript-bold.fntdata"/><Relationship Id="rId10" Type="http://schemas.openxmlformats.org/officeDocument/2006/relationships/font" Target="fonts/DancingScript-regular.fntdata"/><Relationship Id="rId12" Type="http://schemas.openxmlformats.org/officeDocument/2006/relationships/font" Target="fonts/CherryCreamSoda-regular.fntdata"/><Relationship Id="rId9" Type="http://schemas.openxmlformats.org/officeDocument/2006/relationships/font" Target="fonts/Schoolbell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obster-regular.fntdata"/><Relationship Id="rId8" Type="http://schemas.openxmlformats.org/officeDocument/2006/relationships/font" Target="fonts/ChelseaMarke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61" y="685800"/>
            <a:ext cx="2649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ba9360e48_0_0:notes"/>
          <p:cNvSpPr/>
          <p:nvPr>
            <p:ph idx="2" type="sldImg"/>
          </p:nvPr>
        </p:nvSpPr>
        <p:spPr>
          <a:xfrm>
            <a:off x="2104461" y="685800"/>
            <a:ext cx="2649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ba9360e4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200" cy="76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40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200" cy="76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200" cy="76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200" cy="76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200" cy="76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200" cy="76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200" cy="76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200" cy="76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200" cy="76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200" cy="76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200" cy="76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200" cy="7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schaarrington@paps.net" TargetMode="External"/><Relationship Id="rId4" Type="http://schemas.openxmlformats.org/officeDocument/2006/relationships/hyperlink" Target="https://forms.gle/9xTQDiWGaW6sFR15A" TargetMode="External"/><Relationship Id="rId10" Type="http://schemas.openxmlformats.org/officeDocument/2006/relationships/image" Target="../media/image6.jp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0675" y="2263875"/>
            <a:ext cx="4105800" cy="4703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4470625" y="6427275"/>
            <a:ext cx="3165900" cy="349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230675" y="255250"/>
            <a:ext cx="5428800" cy="1795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4470675" y="2583450"/>
            <a:ext cx="3165900" cy="2164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230675" y="330750"/>
            <a:ext cx="5575267" cy="106765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351C75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Cherry Cream Soda"/>
              </a:rPr>
              <a:t>Septiembre 2023</a:t>
            </a:r>
          </a:p>
        </p:txBody>
      </p:sp>
      <p:sp>
        <p:nvSpPr>
          <p:cNvPr id="59" name="Google Shape;59;p13"/>
          <p:cNvSpPr txBox="1"/>
          <p:nvPr/>
        </p:nvSpPr>
        <p:spPr>
          <a:xfrm>
            <a:off x="230675" y="1277000"/>
            <a:ext cx="6891900" cy="2730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>
                <a:solidFill>
                  <a:srgbClr val="202124"/>
                </a:solidFill>
                <a:highlight>
                  <a:srgbClr val="F8F9FA"/>
                </a:highlight>
              </a:rPr>
              <a:t>Queridos padres y guardianes:</a:t>
            </a:r>
            <a:endParaRPr sz="12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>
                <a:solidFill>
                  <a:srgbClr val="202124"/>
                </a:solidFill>
                <a:highlight>
                  <a:srgbClr val="F8F9FA"/>
                </a:highlight>
              </a:rPr>
              <a:t> </a:t>
            </a:r>
            <a:endParaRPr sz="12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>
                <a:solidFill>
                  <a:srgbClr val="202124"/>
                </a:solidFill>
                <a:highlight>
                  <a:srgbClr val="F8F9FA"/>
                </a:highlight>
              </a:rPr>
              <a:t>¡Bienvenido de nuevo al colegio! Tengo el privilegio de tener a su hijo en mi salón de artes del lenguaje de séptimo grado este año. Espero que podamos establecer una asociación este año mientras educo a sus amados hijos. Cada mes recibirás un newsletter. Por favor revíselo y no dude en ponerse en contacto conmigo si tiene preguntas o inquietudes. Mi información de contacto se enumera a continuación.</a:t>
            </a:r>
            <a:endParaRPr sz="12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>
                <a:solidFill>
                  <a:srgbClr val="202124"/>
                </a:solidFill>
                <a:highlight>
                  <a:srgbClr val="F8F9FA"/>
                </a:highlight>
              </a:rPr>
              <a:t>                                                                                      Sra. Arrington</a:t>
            </a:r>
            <a:endParaRPr sz="12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0" lvl="0" marL="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200">
                <a:solidFill>
                  <a:srgbClr val="202124"/>
                </a:solidFill>
                <a:highlight>
                  <a:srgbClr val="F8F9FA"/>
                </a:highlight>
              </a:rPr>
              <a:t>                                                                                          Habitación. 240</a:t>
            </a:r>
            <a:endParaRPr sz="12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>
                <a:latin typeface="Lobster"/>
                <a:ea typeface="Lobster"/>
                <a:cs typeface="Lobster"/>
                <a:sym typeface="Lobster"/>
              </a:rPr>
              <a:t>               </a:t>
            </a:r>
            <a:endParaRPr sz="120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22250" y="2860025"/>
            <a:ext cx="3486600" cy="769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900" u="sng">
                <a:latin typeface="Lobster"/>
                <a:ea typeface="Lobster"/>
                <a:cs typeface="Lobster"/>
                <a:sym typeface="Lobster"/>
              </a:rPr>
              <a:t>Lo que estamos aprendiendo este mes</a:t>
            </a:r>
            <a:endParaRPr b="1" sz="1900" u="sng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791074" y="6569388"/>
            <a:ext cx="2535000" cy="52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200">
                <a:latin typeface="Lobster"/>
                <a:ea typeface="Lobster"/>
                <a:cs typeface="Lobster"/>
                <a:sym typeface="Lobster"/>
              </a:rPr>
              <a:t>Contact Information</a:t>
            </a:r>
            <a:endParaRPr b="1" sz="220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22375" y="3253975"/>
            <a:ext cx="3486600" cy="2757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Lectura- Volviendo a la lectura</a:t>
            </a:r>
            <a:endParaRPr sz="1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Elegir el libro correcto</a:t>
            </a:r>
            <a:endParaRPr sz="1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Comprender los elementos de la historia</a:t>
            </a:r>
            <a:endParaRPr sz="1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   Géneros literarios</a:t>
            </a:r>
            <a:endParaRPr sz="1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</a:t>
            </a:r>
            <a:endParaRPr sz="1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  </a:t>
            </a:r>
            <a:endParaRPr sz="1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Escritura: reiniciar una vida de escritura</a:t>
            </a:r>
            <a:endParaRPr sz="1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2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             Preparándose para escribir una narrativa</a:t>
            </a:r>
            <a:endParaRPr sz="1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>
                <a:highlight>
                  <a:srgbClr val="FFFFFF"/>
                </a:highlight>
              </a:rPr>
              <a:t>                  </a:t>
            </a:r>
            <a:endParaRPr sz="120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highlight>
                <a:srgbClr val="FFFFFF"/>
              </a:highlight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4725625" y="3711325"/>
            <a:ext cx="2800500" cy="10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Chelsea Market"/>
              <a:buChar char="●"/>
            </a:pPr>
            <a:r>
              <a:rPr b="1" lang="es-419" sz="1600">
                <a:latin typeface="Chelsea Market"/>
                <a:ea typeface="Chelsea Market"/>
                <a:cs typeface="Chelsea Market"/>
                <a:sym typeface="Chelsea Market"/>
              </a:rPr>
              <a:t>Noche de regreso a clases 10/3 a las 6 pm</a:t>
            </a:r>
            <a:endParaRPr b="1" sz="1600">
              <a:latin typeface="Chelsea Market"/>
              <a:ea typeface="Chelsea Market"/>
              <a:cs typeface="Chelsea Market"/>
              <a:sym typeface="Chelsea Market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Chelsea Market"/>
              <a:buChar char="●"/>
            </a:pPr>
            <a:r>
              <a:rPr b="1" lang="es-419" sz="1600">
                <a:latin typeface="Chelsea Market"/>
                <a:ea typeface="Chelsea Market"/>
                <a:cs typeface="Chelsea Market"/>
                <a:sym typeface="Chelsea Market"/>
              </a:rPr>
              <a:t>Informes de progreso 10/6</a:t>
            </a:r>
            <a:endParaRPr b="1" sz="1600">
              <a:latin typeface="Chelsea Market"/>
              <a:ea typeface="Chelsea Market"/>
              <a:cs typeface="Chelsea Market"/>
              <a:sym typeface="Chelsea Market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470675" y="7027300"/>
            <a:ext cx="2945100" cy="248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>
                <a:highlight>
                  <a:srgbClr val="FFFFFF"/>
                </a:highlight>
                <a:latin typeface="Lobster"/>
                <a:ea typeface="Lobster"/>
                <a:cs typeface="Lobster"/>
                <a:sym typeface="Lobster"/>
              </a:rPr>
              <a:t>Ms. Arrington–Shull School-Rm. 240</a:t>
            </a:r>
            <a:endParaRPr sz="1500">
              <a:highlight>
                <a:srgbClr val="FFFFFF"/>
              </a:highlight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highlight>
                <a:srgbClr val="FFFFFF"/>
              </a:highlight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>
                <a:highlight>
                  <a:srgbClr val="FFFFFF"/>
                </a:highlight>
                <a:latin typeface="Lobster"/>
                <a:ea typeface="Lobster"/>
                <a:cs typeface="Lobster"/>
                <a:sym typeface="Lobster"/>
              </a:rPr>
              <a:t>Email: </a:t>
            </a:r>
            <a:r>
              <a:rPr lang="es-419" sz="1500" u="sng">
                <a:solidFill>
                  <a:schemeClr val="hlink"/>
                </a:solidFill>
                <a:highlight>
                  <a:srgbClr val="FFFFFF"/>
                </a:highlight>
                <a:latin typeface="Lobster"/>
                <a:ea typeface="Lobster"/>
                <a:cs typeface="Lobster"/>
                <a:sym typeface="Lobster"/>
                <a:hlinkClick r:id="rId3"/>
              </a:rPr>
              <a:t>schaarrington@paps.net</a:t>
            </a:r>
            <a:endParaRPr sz="1500">
              <a:highlight>
                <a:srgbClr val="FFFFFF"/>
              </a:highlight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>
                <a:highlight>
                  <a:srgbClr val="FFFFFF"/>
                </a:highlight>
                <a:latin typeface="Lobster"/>
                <a:ea typeface="Lobster"/>
                <a:cs typeface="Lobster"/>
                <a:sym typeface="Lobster"/>
              </a:rPr>
              <a:t>Google Voice #: 973-692-8298</a:t>
            </a:r>
            <a:endParaRPr sz="1500">
              <a:highlight>
                <a:srgbClr val="FFFFFF"/>
              </a:highlight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highlight>
                <a:srgbClr val="FFFFFF"/>
              </a:highlight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highlight>
                  <a:srgbClr val="FFFFFF"/>
                </a:highlight>
                <a:latin typeface="Lobster"/>
                <a:ea typeface="Lobster"/>
                <a:cs typeface="Lobster"/>
                <a:sym typeface="Lobster"/>
              </a:rPr>
              <a:t>Este número es sólo para padres/tutores. Puede llamar o enviar mensajes de texto con sus preguntas o inquietudes en cualquier momento antes de las 8 p. m.</a:t>
            </a:r>
            <a:endParaRPr sz="1300">
              <a:highlight>
                <a:srgbClr val="FFFFFF"/>
              </a:highlight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highlight>
                <a:srgbClr val="FFFFFF"/>
              </a:highlight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highlight>
                  <a:srgbClr val="FFFFFF"/>
                </a:highlight>
                <a:latin typeface="Lobster"/>
                <a:ea typeface="Lobster"/>
                <a:cs typeface="Lobster"/>
                <a:sym typeface="Lobster"/>
              </a:rPr>
              <a:t>Haga clic aquí para demostrar que recibió este boletín</a:t>
            </a:r>
            <a:endParaRPr sz="1300">
              <a:highlight>
                <a:srgbClr val="FFFFFF"/>
              </a:highlight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 u="sng">
                <a:solidFill>
                  <a:schemeClr val="hlink"/>
                </a:solidFill>
                <a:highlight>
                  <a:srgbClr val="FFFFFF"/>
                </a:highlight>
                <a:latin typeface="Lobster"/>
                <a:ea typeface="Lobster"/>
                <a:cs typeface="Lobster"/>
                <a:sym typeface="Lobster"/>
                <a:hlinkClick r:id="rId4"/>
              </a:rPr>
              <a:t>https://forms.gle/9xTQDiWGaW6sFR15A</a:t>
            </a:r>
            <a:endParaRPr sz="1300">
              <a:highlight>
                <a:srgbClr val="FFFFFF"/>
              </a:highlight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highlight>
                <a:srgbClr val="FFFFFF"/>
              </a:highlight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highlight>
                <a:srgbClr val="FFFFFF"/>
              </a:highlight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30675" y="7747000"/>
            <a:ext cx="4105800" cy="2070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633576" y="7315900"/>
            <a:ext cx="3300000" cy="52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381000" y="8225850"/>
            <a:ext cx="4000200" cy="158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 u="sng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200" u="sng">
                <a:highlight>
                  <a:srgbClr val="FFFFFF"/>
                </a:highlight>
              </a:rPr>
              <a:t>¡Están prohibidas las sudaderas con capucha! Asegúrese de que su estudiante esté usando el uniforme correcto. Polo o sudadera con cuello redondo en color rojo, negro, blanco o gris. Los pantalones pueden ser negros, caqui o azul marino. Las aulas pueden hacer frío a veces, así que planifique en consecuencia. ¡Se aplicarán uniformes a partir del 15 de septiembre!</a:t>
            </a:r>
            <a:endParaRPr sz="1200">
              <a:highlight>
                <a:srgbClr val="FFFFFF"/>
              </a:highlight>
            </a:endParaRPr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75000" y="72550"/>
            <a:ext cx="1591475" cy="1584050"/>
          </a:xfrm>
          <a:prstGeom prst="rect">
            <a:avLst/>
          </a:prstGeom>
          <a:noFill/>
          <a:ln cap="flat" cmpd="sng" w="9525">
            <a:solidFill>
              <a:srgbClr val="351C75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0550" y="7832750"/>
            <a:ext cx="2535000" cy="617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066338" y="3220388"/>
            <a:ext cx="2119075" cy="57432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3"/>
          <p:cNvSpPr txBox="1"/>
          <p:nvPr/>
        </p:nvSpPr>
        <p:spPr>
          <a:xfrm>
            <a:off x="5755350" y="1215850"/>
            <a:ext cx="18573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300">
                <a:latin typeface="Schoolbell"/>
                <a:ea typeface="Schoolbell"/>
                <a:cs typeface="Schoolbell"/>
                <a:sym typeface="Schoolbell"/>
              </a:rPr>
              <a:t>Newsletter</a:t>
            </a:r>
            <a:endParaRPr b="1" sz="23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id="72" name="Google Shape;72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22250" y="3895775"/>
            <a:ext cx="628650" cy="712069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565150" y="4047942"/>
            <a:ext cx="628650" cy="725383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3"/>
          <p:cNvSpPr txBox="1"/>
          <p:nvPr/>
        </p:nvSpPr>
        <p:spPr>
          <a:xfrm>
            <a:off x="85975" y="5572000"/>
            <a:ext cx="3247800" cy="23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419" sz="1700" u="sng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Política de calificaciones</a:t>
            </a:r>
            <a:endParaRPr b="1" sz="1700" u="sng">
              <a:solidFill>
                <a:schemeClr val="dk1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 u="sng">
              <a:solidFill>
                <a:schemeClr val="dk1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419" sz="1200" u="sng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Evaluaciones formales e informales 65%</a:t>
            </a:r>
            <a:endParaRPr b="1" sz="1200" u="sng">
              <a:solidFill>
                <a:schemeClr val="dk1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419" sz="1200" u="sng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(ensayos, cuestionarios, proyectos, participación en clase)</a:t>
            </a:r>
            <a:endParaRPr b="1" sz="1200" u="sng">
              <a:solidFill>
                <a:schemeClr val="dk1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419" sz="1200" u="sng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Trabajo de clase 35%</a:t>
            </a:r>
            <a:endParaRPr b="1" sz="1200" u="sng">
              <a:solidFill>
                <a:schemeClr val="dk1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 u="sng">
              <a:solidFill>
                <a:schemeClr val="dk1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419" sz="1200" u="sng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Los trabajos entregados tarde recibirán -25 puntos de descuento en la nota final.</a:t>
            </a:r>
            <a:endParaRPr b="1" sz="1200" u="sng">
              <a:solidFill>
                <a:schemeClr val="dk1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 u="sng">
              <a:solidFill>
                <a:schemeClr val="dk1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pic>
        <p:nvPicPr>
          <p:cNvPr id="75" name="Google Shape;75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936500" y="6588113"/>
            <a:ext cx="628650" cy="48577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3"/>
          <p:cNvSpPr txBox="1"/>
          <p:nvPr/>
        </p:nvSpPr>
        <p:spPr>
          <a:xfrm>
            <a:off x="3265650" y="5274525"/>
            <a:ext cx="34866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200" u="sng">
                <a:solidFill>
                  <a:schemeClr val="dk1"/>
                </a:solidFill>
                <a:latin typeface="Cherry Cream Soda"/>
                <a:ea typeface="Cherry Cream Soda"/>
                <a:cs typeface="Cherry Cream Soda"/>
                <a:sym typeface="Cherry Cream Soda"/>
              </a:rPr>
              <a:t>Lo que su hijo necesita para la clase:</a:t>
            </a:r>
            <a:endParaRPr b="1" sz="1200" u="sng">
              <a:solidFill>
                <a:schemeClr val="dk1"/>
              </a:solidFill>
              <a:latin typeface="Cherry Cream Soda"/>
              <a:ea typeface="Cherry Cream Soda"/>
              <a:cs typeface="Cherry Cream Soda"/>
              <a:sym typeface="Cherry Cream Sod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 u="sng">
              <a:solidFill>
                <a:schemeClr val="dk1"/>
              </a:solidFill>
              <a:latin typeface="Cherry Cream Soda"/>
              <a:ea typeface="Cherry Cream Soda"/>
              <a:cs typeface="Cherry Cream Soda"/>
              <a:sym typeface="Cherry Cream Sod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fortaa"/>
              <a:buChar char="●"/>
            </a:pPr>
            <a:r>
              <a:rPr b="1" lang="es-419" sz="1200" u="sng">
                <a:solidFill>
                  <a:schemeClr val="dk1"/>
                </a:solidFill>
                <a:latin typeface="Cherry Cream Soda"/>
                <a:ea typeface="Cherry Cream Soda"/>
                <a:cs typeface="Cherry Cream Soda"/>
                <a:sym typeface="Cherry Cream Soda"/>
              </a:rPr>
              <a:t>Cuaderno o carpeta</a:t>
            </a:r>
            <a:endParaRPr b="1" sz="1200" u="sng">
              <a:solidFill>
                <a:schemeClr val="dk1"/>
              </a:solidFill>
              <a:latin typeface="Cherry Cream Soda"/>
              <a:ea typeface="Cherry Cream Soda"/>
              <a:cs typeface="Cherry Cream Soda"/>
              <a:sym typeface="Cherry Cream Sod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fortaa"/>
              <a:buChar char="●"/>
            </a:pPr>
            <a:r>
              <a:rPr b="1" lang="es-419" sz="1200" u="sng">
                <a:solidFill>
                  <a:schemeClr val="dk1"/>
                </a:solidFill>
                <a:latin typeface="Cherry Cream Soda"/>
                <a:ea typeface="Cherry Cream Soda"/>
                <a:cs typeface="Cherry Cream Soda"/>
                <a:sym typeface="Cherry Cream Soda"/>
              </a:rPr>
              <a:t>un libro para leer</a:t>
            </a:r>
            <a:endParaRPr b="1" sz="1200" u="sng">
              <a:solidFill>
                <a:schemeClr val="dk1"/>
              </a:solidFill>
              <a:latin typeface="Cherry Cream Soda"/>
              <a:ea typeface="Cherry Cream Soda"/>
              <a:cs typeface="Cherry Cream Soda"/>
              <a:sym typeface="Cherry Cream Sod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fortaa"/>
              <a:buChar char="●"/>
            </a:pPr>
            <a:r>
              <a:rPr b="1" lang="es-419" sz="1200" u="sng">
                <a:solidFill>
                  <a:schemeClr val="dk1"/>
                </a:solidFill>
                <a:latin typeface="Cherry Cream Soda"/>
                <a:ea typeface="Cherry Cream Soda"/>
                <a:cs typeface="Cherry Cream Soda"/>
                <a:sym typeface="Cherry Cream Soda"/>
              </a:rPr>
              <a:t>Lápices o bolígrafos</a:t>
            </a:r>
            <a:endParaRPr b="1" sz="1200" u="sng">
              <a:solidFill>
                <a:schemeClr val="dk1"/>
              </a:solidFill>
              <a:latin typeface="Cherry Cream Soda"/>
              <a:ea typeface="Cherry Cream Soda"/>
              <a:cs typeface="Cherry Cream Soda"/>
              <a:sym typeface="Cherry Cream Sod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fortaa"/>
              <a:buChar char="●"/>
            </a:pPr>
            <a:r>
              <a:rPr b="1" lang="es-419" sz="1200" u="sng">
                <a:solidFill>
                  <a:schemeClr val="dk1"/>
                </a:solidFill>
                <a:latin typeface="Cherry Cream Soda"/>
                <a:ea typeface="Cherry Cream Soda"/>
                <a:cs typeface="Cherry Cream Soda"/>
                <a:sym typeface="Cherry Cream Soda"/>
              </a:rPr>
              <a:t>Un Chromebook cargado</a:t>
            </a:r>
            <a:endParaRPr b="1" sz="1200" u="sng">
              <a:solidFill>
                <a:schemeClr val="dk1"/>
              </a:solidFill>
              <a:latin typeface="Cherry Cream Soda"/>
              <a:ea typeface="Cherry Cream Soda"/>
              <a:cs typeface="Cherry Cream Soda"/>
              <a:sym typeface="Cherry Cream Sod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 u="sng">
              <a:solidFill>
                <a:schemeClr val="dk1"/>
              </a:solidFill>
              <a:latin typeface="Cherry Cream Soda"/>
              <a:ea typeface="Cherry Cream Soda"/>
              <a:cs typeface="Cherry Cream Soda"/>
              <a:sym typeface="Cherry Cream Sod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