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omforta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forta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omforta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9ab76394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9ab76394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9ab76394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9ab76394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9a6c43a4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9a6c43a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9a6c43a4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9a6c43a4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9bdcf42c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9bdcf42c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9a6c43a4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9a6c43a4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36fcb661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36fcb661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f2598f27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f2598f27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9ab76394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9ab76394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9ab76394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9ab7639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9ab76394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9ab7639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9ab76394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9ab76394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slide" Target="/ppt/slides/slide10.xml"/><Relationship Id="rId22" Type="http://schemas.openxmlformats.org/officeDocument/2006/relationships/slide" Target="/ppt/slides/slide12.xml"/><Relationship Id="rId21" Type="http://schemas.openxmlformats.org/officeDocument/2006/relationships/image" Target="../media/image3.jpg"/><Relationship Id="rId24" Type="http://schemas.openxmlformats.org/officeDocument/2006/relationships/slide" Target="/ppt/slides/slide13.xml"/><Relationship Id="rId23"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5.png"/><Relationship Id="rId9" Type="http://schemas.openxmlformats.org/officeDocument/2006/relationships/image" Target="../media/image9.png"/><Relationship Id="rId26" Type="http://schemas.openxmlformats.org/officeDocument/2006/relationships/slide" Target="/ppt/slides/slide7.xml"/><Relationship Id="rId25" Type="http://schemas.openxmlformats.org/officeDocument/2006/relationships/image" Target="../media/image17.jpg"/><Relationship Id="rId28" Type="http://schemas.openxmlformats.org/officeDocument/2006/relationships/slide" Target="/ppt/slides/slide9.xml"/><Relationship Id="rId27" Type="http://schemas.openxmlformats.org/officeDocument/2006/relationships/image" Target="../media/image14.jpg"/><Relationship Id="rId5" Type="http://schemas.openxmlformats.org/officeDocument/2006/relationships/slide" Target="/ppt/slides/slide5.xml"/><Relationship Id="rId6" Type="http://schemas.openxmlformats.org/officeDocument/2006/relationships/image" Target="../media/image16.png"/><Relationship Id="rId29" Type="http://schemas.openxmlformats.org/officeDocument/2006/relationships/image" Target="../media/image10.png"/><Relationship Id="rId7" Type="http://schemas.openxmlformats.org/officeDocument/2006/relationships/image" Target="../media/image25.png"/><Relationship Id="rId8" Type="http://schemas.openxmlformats.org/officeDocument/2006/relationships/slide" Target="/ppt/slides/slide4.xml"/><Relationship Id="rId30" Type="http://schemas.openxmlformats.org/officeDocument/2006/relationships/hyperlink" Target="mailto:mariubillus@paps.net" TargetMode="External"/><Relationship Id="rId11" Type="http://schemas.openxmlformats.org/officeDocument/2006/relationships/image" Target="../media/image1.png"/><Relationship Id="rId10" Type="http://schemas.openxmlformats.org/officeDocument/2006/relationships/slide" Target="/ppt/slides/slide4.xml"/><Relationship Id="rId13" Type="http://schemas.openxmlformats.org/officeDocument/2006/relationships/slide" Target="/ppt/slides/slide6.xml"/><Relationship Id="rId12" Type="http://schemas.openxmlformats.org/officeDocument/2006/relationships/image" Target="../media/image2.png"/><Relationship Id="rId15" Type="http://schemas.openxmlformats.org/officeDocument/2006/relationships/slide" Target="/ppt/slides/slide3.xml"/><Relationship Id="rId14" Type="http://schemas.openxmlformats.org/officeDocument/2006/relationships/image" Target="../media/image11.png"/><Relationship Id="rId17" Type="http://schemas.openxmlformats.org/officeDocument/2006/relationships/image" Target="../media/image8.png"/><Relationship Id="rId16" Type="http://schemas.openxmlformats.org/officeDocument/2006/relationships/image" Target="../media/image18.png"/><Relationship Id="rId19" Type="http://schemas.openxmlformats.org/officeDocument/2006/relationships/image" Target="../media/image12.jpg"/><Relationship Id="rId18" Type="http://schemas.openxmlformats.org/officeDocument/2006/relationships/slide" Target="/ppt/slides/slide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916537" y="74988"/>
            <a:ext cx="5122026" cy="3750100"/>
          </a:xfrm>
          <a:prstGeom prst="rect">
            <a:avLst/>
          </a:prstGeom>
          <a:noFill/>
          <a:ln>
            <a:noFill/>
          </a:ln>
        </p:spPr>
      </p:pic>
      <p:pic>
        <p:nvPicPr>
          <p:cNvPr id="55" name="Google Shape;55;p13">
            <a:hlinkClick action="ppaction://hlinksldjump" r:id="rId5"/>
          </p:cNvPr>
          <p:cNvPicPr preferRelativeResize="0"/>
          <p:nvPr/>
        </p:nvPicPr>
        <p:blipFill>
          <a:blip r:embed="rId6">
            <a:alphaModFix/>
          </a:blip>
          <a:stretch>
            <a:fillRect/>
          </a:stretch>
        </p:blipFill>
        <p:spPr>
          <a:xfrm>
            <a:off x="0" y="859225"/>
            <a:ext cx="753675" cy="753675"/>
          </a:xfrm>
          <a:prstGeom prst="rect">
            <a:avLst/>
          </a:prstGeom>
          <a:noFill/>
          <a:ln>
            <a:noFill/>
          </a:ln>
        </p:spPr>
      </p:pic>
      <p:pic>
        <p:nvPicPr>
          <p:cNvPr id="56" name="Google Shape;56;p13">
            <a:hlinkClick/>
          </p:cNvPr>
          <p:cNvPicPr preferRelativeResize="0"/>
          <p:nvPr/>
        </p:nvPicPr>
        <p:blipFill rotWithShape="1">
          <a:blip r:embed="rId7">
            <a:alphaModFix/>
          </a:blip>
          <a:srcRect b="0" l="0" r="26454" t="0"/>
          <a:stretch/>
        </p:blipFill>
        <p:spPr>
          <a:xfrm>
            <a:off x="7122325" y="234825"/>
            <a:ext cx="2126450" cy="839125"/>
          </a:xfrm>
          <a:prstGeom prst="rect">
            <a:avLst/>
          </a:prstGeom>
          <a:noFill/>
          <a:ln>
            <a:noFill/>
          </a:ln>
        </p:spPr>
      </p:pic>
      <p:pic>
        <p:nvPicPr>
          <p:cNvPr id="57" name="Google Shape;57;p13">
            <a:hlinkClick action="ppaction://hlinksldjump" r:id="rId8"/>
          </p:cNvPr>
          <p:cNvPicPr preferRelativeResize="0"/>
          <p:nvPr/>
        </p:nvPicPr>
        <p:blipFill rotWithShape="1">
          <a:blip r:embed="rId9">
            <a:alphaModFix/>
          </a:blip>
          <a:srcRect b="51157" l="0" r="0" t="25694"/>
          <a:stretch/>
        </p:blipFill>
        <p:spPr>
          <a:xfrm>
            <a:off x="2646375" y="346293"/>
            <a:ext cx="3512300" cy="813032"/>
          </a:xfrm>
          <a:prstGeom prst="rect">
            <a:avLst/>
          </a:prstGeom>
          <a:noFill/>
          <a:ln>
            <a:noFill/>
          </a:ln>
        </p:spPr>
      </p:pic>
      <p:sp>
        <p:nvSpPr>
          <p:cNvPr id="58" name="Google Shape;58;p13"/>
          <p:cNvSpPr txBox="1"/>
          <p:nvPr/>
        </p:nvSpPr>
        <p:spPr>
          <a:xfrm>
            <a:off x="2349025" y="1073950"/>
            <a:ext cx="2730300" cy="67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latin typeface="Comfortaa"/>
                <a:ea typeface="Comfortaa"/>
                <a:cs typeface="Comfortaa"/>
                <a:sym typeface="Comfortaa"/>
              </a:rPr>
              <a:t>Señora</a:t>
            </a:r>
            <a:r>
              <a:rPr b="1" lang="en" sz="2100">
                <a:latin typeface="Comfortaa"/>
                <a:ea typeface="Comfortaa"/>
                <a:cs typeface="Comfortaa"/>
                <a:sym typeface="Comfortaa"/>
              </a:rPr>
              <a:t> Ubillus</a:t>
            </a:r>
            <a:endParaRPr b="1" sz="2100">
              <a:latin typeface="Comfortaa"/>
              <a:ea typeface="Comfortaa"/>
              <a:cs typeface="Comfortaa"/>
              <a:sym typeface="Comfortaa"/>
            </a:endParaRPr>
          </a:p>
        </p:txBody>
      </p:sp>
      <p:pic>
        <p:nvPicPr>
          <p:cNvPr id="59" name="Google Shape;59;p13">
            <a:hlinkClick action="ppaction://hlinksldjump" r:id="rId10"/>
          </p:cNvPr>
          <p:cNvPicPr preferRelativeResize="0"/>
          <p:nvPr/>
        </p:nvPicPr>
        <p:blipFill>
          <a:blip r:embed="rId11">
            <a:alphaModFix/>
          </a:blip>
          <a:stretch>
            <a:fillRect/>
          </a:stretch>
        </p:blipFill>
        <p:spPr>
          <a:xfrm>
            <a:off x="107150" y="133193"/>
            <a:ext cx="1982775" cy="405795"/>
          </a:xfrm>
          <a:prstGeom prst="rect">
            <a:avLst/>
          </a:prstGeom>
          <a:noFill/>
          <a:ln>
            <a:noFill/>
          </a:ln>
        </p:spPr>
      </p:pic>
      <p:pic>
        <p:nvPicPr>
          <p:cNvPr id="60" name="Google Shape;60;p13"/>
          <p:cNvPicPr preferRelativeResize="0"/>
          <p:nvPr/>
        </p:nvPicPr>
        <p:blipFill rotWithShape="1">
          <a:blip r:embed="rId12">
            <a:alphaModFix/>
          </a:blip>
          <a:srcRect b="1390" l="0" r="0" t="-1390"/>
          <a:stretch/>
        </p:blipFill>
        <p:spPr>
          <a:xfrm>
            <a:off x="-196826" y="2432451"/>
            <a:ext cx="3121025" cy="3121025"/>
          </a:xfrm>
          <a:prstGeom prst="rect">
            <a:avLst/>
          </a:prstGeom>
          <a:noFill/>
          <a:ln>
            <a:noFill/>
          </a:ln>
        </p:spPr>
      </p:pic>
      <p:pic>
        <p:nvPicPr>
          <p:cNvPr id="61" name="Google Shape;61;p13">
            <a:hlinkClick action="ppaction://hlinksldjump" r:id="rId13"/>
          </p:cNvPr>
          <p:cNvPicPr preferRelativeResize="0"/>
          <p:nvPr/>
        </p:nvPicPr>
        <p:blipFill>
          <a:blip r:embed="rId14">
            <a:alphaModFix/>
          </a:blip>
          <a:stretch>
            <a:fillRect/>
          </a:stretch>
        </p:blipFill>
        <p:spPr>
          <a:xfrm rot="-201850">
            <a:off x="188727" y="1850751"/>
            <a:ext cx="1819621" cy="1741748"/>
          </a:xfrm>
          <a:prstGeom prst="rect">
            <a:avLst/>
          </a:prstGeom>
          <a:noFill/>
          <a:ln>
            <a:noFill/>
          </a:ln>
        </p:spPr>
      </p:pic>
      <p:pic>
        <p:nvPicPr>
          <p:cNvPr descr="Bitmoji Image" id="62" name="Google Shape;62;p13">
            <a:hlinkClick action="ppaction://hlinksldjump" r:id="rId15"/>
          </p:cNvPr>
          <p:cNvPicPr preferRelativeResize="0"/>
          <p:nvPr/>
        </p:nvPicPr>
        <p:blipFill>
          <a:blip r:embed="rId16">
            <a:alphaModFix/>
          </a:blip>
          <a:stretch>
            <a:fillRect/>
          </a:stretch>
        </p:blipFill>
        <p:spPr>
          <a:xfrm flipH="1">
            <a:off x="753675" y="1313251"/>
            <a:ext cx="3413525" cy="3413525"/>
          </a:xfrm>
          <a:prstGeom prst="rect">
            <a:avLst/>
          </a:prstGeom>
          <a:noFill/>
          <a:ln>
            <a:noFill/>
          </a:ln>
        </p:spPr>
      </p:pic>
      <p:pic>
        <p:nvPicPr>
          <p:cNvPr id="63" name="Google Shape;63;p13"/>
          <p:cNvPicPr preferRelativeResize="0"/>
          <p:nvPr/>
        </p:nvPicPr>
        <p:blipFill>
          <a:blip r:embed="rId17">
            <a:alphaModFix/>
          </a:blip>
          <a:stretch>
            <a:fillRect/>
          </a:stretch>
        </p:blipFill>
        <p:spPr>
          <a:xfrm>
            <a:off x="6847275" y="1159325"/>
            <a:ext cx="2296725" cy="3274650"/>
          </a:xfrm>
          <a:prstGeom prst="rect">
            <a:avLst/>
          </a:prstGeom>
          <a:noFill/>
          <a:ln>
            <a:noFill/>
          </a:ln>
        </p:spPr>
      </p:pic>
      <p:pic>
        <p:nvPicPr>
          <p:cNvPr id="64" name="Google Shape;64;p13">
            <a:hlinkClick action="ppaction://hlinksldjump" r:id="rId18"/>
          </p:cNvPr>
          <p:cNvPicPr preferRelativeResize="0"/>
          <p:nvPr/>
        </p:nvPicPr>
        <p:blipFill>
          <a:blip r:embed="rId19">
            <a:alphaModFix/>
          </a:blip>
          <a:stretch>
            <a:fillRect/>
          </a:stretch>
        </p:blipFill>
        <p:spPr>
          <a:xfrm>
            <a:off x="7127880" y="3050290"/>
            <a:ext cx="753675" cy="1064715"/>
          </a:xfrm>
          <a:prstGeom prst="rect">
            <a:avLst/>
          </a:prstGeom>
          <a:noFill/>
          <a:ln>
            <a:noFill/>
          </a:ln>
        </p:spPr>
      </p:pic>
      <p:pic>
        <p:nvPicPr>
          <p:cNvPr id="65" name="Google Shape;65;p13">
            <a:hlinkClick action="ppaction://hlinksldjump" r:id="rId20"/>
          </p:cNvPr>
          <p:cNvPicPr preferRelativeResize="0"/>
          <p:nvPr/>
        </p:nvPicPr>
        <p:blipFill>
          <a:blip r:embed="rId21">
            <a:alphaModFix/>
          </a:blip>
          <a:stretch>
            <a:fillRect/>
          </a:stretch>
        </p:blipFill>
        <p:spPr>
          <a:xfrm>
            <a:off x="7723023" y="2146765"/>
            <a:ext cx="637475" cy="849973"/>
          </a:xfrm>
          <a:prstGeom prst="rect">
            <a:avLst/>
          </a:prstGeom>
          <a:noFill/>
          <a:ln>
            <a:noFill/>
          </a:ln>
        </p:spPr>
      </p:pic>
      <p:pic>
        <p:nvPicPr>
          <p:cNvPr id="66" name="Google Shape;66;p13">
            <a:hlinkClick action="ppaction://hlinksldjump" r:id="rId22"/>
          </p:cNvPr>
          <p:cNvPicPr preferRelativeResize="0"/>
          <p:nvPr/>
        </p:nvPicPr>
        <p:blipFill>
          <a:blip r:embed="rId23">
            <a:alphaModFix/>
          </a:blip>
          <a:stretch>
            <a:fillRect/>
          </a:stretch>
        </p:blipFill>
        <p:spPr>
          <a:xfrm>
            <a:off x="7038563" y="1534437"/>
            <a:ext cx="637500" cy="831201"/>
          </a:xfrm>
          <a:prstGeom prst="rect">
            <a:avLst/>
          </a:prstGeom>
          <a:noFill/>
          <a:ln>
            <a:noFill/>
          </a:ln>
        </p:spPr>
      </p:pic>
      <p:pic>
        <p:nvPicPr>
          <p:cNvPr id="67" name="Google Shape;67;p13">
            <a:hlinkClick action="ppaction://hlinksldjump" r:id="rId24"/>
          </p:cNvPr>
          <p:cNvPicPr preferRelativeResize="0"/>
          <p:nvPr/>
        </p:nvPicPr>
        <p:blipFill>
          <a:blip r:embed="rId25">
            <a:alphaModFix/>
          </a:blip>
          <a:stretch>
            <a:fillRect/>
          </a:stretch>
        </p:blipFill>
        <p:spPr>
          <a:xfrm>
            <a:off x="8407474" y="1530475"/>
            <a:ext cx="544376" cy="839125"/>
          </a:xfrm>
          <a:prstGeom prst="rect">
            <a:avLst/>
          </a:prstGeom>
          <a:noFill/>
          <a:ln>
            <a:noFill/>
          </a:ln>
        </p:spPr>
      </p:pic>
      <p:pic>
        <p:nvPicPr>
          <p:cNvPr id="68" name="Google Shape;68;p13">
            <a:hlinkClick action="ppaction://hlinksldjump" r:id="rId26"/>
          </p:cNvPr>
          <p:cNvPicPr preferRelativeResize="0"/>
          <p:nvPr/>
        </p:nvPicPr>
        <p:blipFill>
          <a:blip r:embed="rId27">
            <a:alphaModFix/>
          </a:blip>
          <a:stretch>
            <a:fillRect/>
          </a:stretch>
        </p:blipFill>
        <p:spPr>
          <a:xfrm>
            <a:off x="1142191" y="677475"/>
            <a:ext cx="947725" cy="935425"/>
          </a:xfrm>
          <a:prstGeom prst="rect">
            <a:avLst/>
          </a:prstGeom>
          <a:noFill/>
          <a:ln>
            <a:noFill/>
          </a:ln>
        </p:spPr>
      </p:pic>
      <p:pic>
        <p:nvPicPr>
          <p:cNvPr id="69" name="Google Shape;69;p13">
            <a:hlinkClick action="ppaction://hlinksldjump" r:id="rId28"/>
          </p:cNvPr>
          <p:cNvPicPr preferRelativeResize="0"/>
          <p:nvPr/>
        </p:nvPicPr>
        <p:blipFill>
          <a:blip r:embed="rId29">
            <a:alphaModFix/>
          </a:blip>
          <a:stretch>
            <a:fillRect/>
          </a:stretch>
        </p:blipFill>
        <p:spPr>
          <a:xfrm>
            <a:off x="8314348" y="3286601"/>
            <a:ext cx="637475" cy="828399"/>
          </a:xfrm>
          <a:prstGeom prst="rect">
            <a:avLst/>
          </a:prstGeom>
          <a:noFill/>
          <a:ln>
            <a:noFill/>
          </a:ln>
        </p:spPr>
      </p:pic>
      <p:sp>
        <p:nvSpPr>
          <p:cNvPr id="70" name="Google Shape;70;p13"/>
          <p:cNvSpPr txBox="1"/>
          <p:nvPr/>
        </p:nvSpPr>
        <p:spPr>
          <a:xfrm>
            <a:off x="3632575" y="1507050"/>
            <a:ext cx="2296800" cy="1064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As your child’s teacher, my goal is to have them perform at the highest level of their potential</a:t>
            </a:r>
            <a:endParaRPr/>
          </a:p>
        </p:txBody>
      </p:sp>
      <p:sp>
        <p:nvSpPr>
          <p:cNvPr id="71" name="Google Shape;71;p13"/>
          <p:cNvSpPr txBox="1"/>
          <p:nvPr/>
        </p:nvSpPr>
        <p:spPr>
          <a:xfrm>
            <a:off x="3964775" y="3318125"/>
            <a:ext cx="2730300" cy="1064700"/>
          </a:xfrm>
          <a:prstGeom prst="rect">
            <a:avLst/>
          </a:prstGeom>
          <a:solidFill>
            <a:srgbClr val="C9DAF8"/>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Email: </a:t>
            </a:r>
            <a:r>
              <a:rPr b="1" lang="en" u="sng">
                <a:solidFill>
                  <a:schemeClr val="hlink"/>
                </a:solidFill>
                <a:hlinkClick r:id="rId30"/>
              </a:rPr>
              <a:t>mariubillus@paps.net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Contact Hours/Horas de contacto: 8:51-9:35 AM</a:t>
            </a:r>
            <a:endParaRPr b="1"/>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Spanish III - Course </a:t>
            </a:r>
            <a:r>
              <a:rPr lang="en"/>
              <a:t>description</a:t>
            </a:r>
            <a:endParaRPr/>
          </a:p>
        </p:txBody>
      </p:sp>
      <p:sp>
        <p:nvSpPr>
          <p:cNvPr id="131" name="Google Shape;13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This course continues with emphasis on the active learning of the Spanish language through the three modes of communication (interpretive, interpersonal and presentational) as specified in the New Jersey Student Learning Standards for World Language. A variety of exercises and activities are designed to help the student to gain greater proficient in the five basic skills in the language: understanding, speaking, reading, writing and culture. Through the study of the Spanish language all students will make connections with other content areas, compare the Spanish language and culture studied with their own, and participate in home and global communities.</a:t>
            </a:r>
            <a:endParaRPr sz="1400">
              <a:solidFill>
                <a:schemeClr val="dk1"/>
              </a:solidFill>
              <a:latin typeface="Comic Sans MS"/>
              <a:ea typeface="Comic Sans MS"/>
              <a:cs typeface="Comic Sans MS"/>
              <a:sym typeface="Comic Sans MS"/>
            </a:endParaRPr>
          </a:p>
          <a:p>
            <a:pPr indent="0" lvl="0" marL="0" rtl="0" algn="ctr">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 </a:t>
            </a:r>
            <a:endParaRPr sz="1400">
              <a:solidFill>
                <a:schemeClr val="dk1"/>
              </a:solidFill>
              <a:latin typeface="Comic Sans MS"/>
              <a:ea typeface="Comic Sans MS"/>
              <a:cs typeface="Comic Sans MS"/>
              <a:sym typeface="Comic Sans MS"/>
            </a:endParaRPr>
          </a:p>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Spanish III - </a:t>
            </a:r>
            <a:r>
              <a:rPr lang="en">
                <a:latin typeface="Comic Sans MS"/>
                <a:ea typeface="Comic Sans MS"/>
                <a:cs typeface="Comic Sans MS"/>
                <a:sym typeface="Comic Sans MS"/>
              </a:rPr>
              <a:t>Organization</a:t>
            </a:r>
            <a:endParaRPr>
              <a:latin typeface="Comic Sans MS"/>
              <a:ea typeface="Comic Sans MS"/>
              <a:cs typeface="Comic Sans MS"/>
              <a:sym typeface="Comic Sans MS"/>
            </a:endParaRPr>
          </a:p>
        </p:txBody>
      </p:sp>
      <p:sp>
        <p:nvSpPr>
          <p:cNvPr id="137" name="Google Shape;13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latin typeface="Comic Sans MS"/>
                <a:ea typeface="Comic Sans MS"/>
                <a:cs typeface="Comic Sans MS"/>
                <a:sym typeface="Comic Sans MS"/>
              </a:rPr>
              <a:t>Themes:</a:t>
            </a:r>
            <a:endParaRPr sz="1900">
              <a:latin typeface="Comic Sans MS"/>
              <a:ea typeface="Comic Sans MS"/>
              <a:cs typeface="Comic Sans MS"/>
              <a:sym typeface="Comic Sans MS"/>
            </a:endParaRPr>
          </a:p>
          <a:p>
            <a:pPr indent="-349250" lvl="0" marL="457200" rtl="0" algn="l">
              <a:lnSpc>
                <a:spcPct val="100000"/>
              </a:lnSpc>
              <a:spcBef>
                <a:spcPts val="1600"/>
              </a:spcBef>
              <a:spcAft>
                <a:spcPts val="0"/>
              </a:spcAft>
              <a:buSzPts val="1900"/>
              <a:buFont typeface="Comic Sans MS"/>
              <a:buChar char="-"/>
            </a:pPr>
            <a:r>
              <a:rPr lang="en" sz="1900">
                <a:latin typeface="Comic Sans MS"/>
                <a:ea typeface="Comic Sans MS"/>
                <a:cs typeface="Comic Sans MS"/>
                <a:sym typeface="Comic Sans MS"/>
              </a:rPr>
              <a:t>Getting to know you, people, family and myself</a:t>
            </a:r>
            <a:endParaRPr sz="1900">
              <a:latin typeface="Comic Sans MS"/>
              <a:ea typeface="Comic Sans MS"/>
              <a:cs typeface="Comic Sans MS"/>
              <a:sym typeface="Comic Sans MS"/>
            </a:endParaRPr>
          </a:p>
          <a:p>
            <a:pPr indent="-349250" lvl="0" marL="457200" rtl="0" algn="l">
              <a:lnSpc>
                <a:spcPct val="100000"/>
              </a:lnSpc>
              <a:spcBef>
                <a:spcPts val="0"/>
              </a:spcBef>
              <a:spcAft>
                <a:spcPts val="0"/>
              </a:spcAft>
              <a:buSzPts val="1900"/>
              <a:buFont typeface="Comic Sans MS"/>
              <a:buChar char="-"/>
            </a:pPr>
            <a:r>
              <a:rPr lang="en" sz="1900">
                <a:latin typeface="Comic Sans MS"/>
                <a:ea typeface="Comic Sans MS"/>
                <a:cs typeface="Comic Sans MS"/>
                <a:sym typeface="Comic Sans MS"/>
              </a:rPr>
              <a:t>Between friends, social life communication</a:t>
            </a:r>
            <a:endParaRPr sz="1900">
              <a:latin typeface="Comic Sans MS"/>
              <a:ea typeface="Comic Sans MS"/>
              <a:cs typeface="Comic Sans MS"/>
              <a:sym typeface="Comic Sans MS"/>
            </a:endParaRPr>
          </a:p>
          <a:p>
            <a:pPr indent="-349250" lvl="0" marL="457200" rtl="0" algn="l">
              <a:lnSpc>
                <a:spcPct val="100000"/>
              </a:lnSpc>
              <a:spcBef>
                <a:spcPts val="0"/>
              </a:spcBef>
              <a:spcAft>
                <a:spcPts val="0"/>
              </a:spcAft>
              <a:buSzPts val="1900"/>
              <a:buFont typeface="Comic Sans MS"/>
              <a:buChar char="-"/>
            </a:pPr>
            <a:r>
              <a:rPr lang="en" sz="1900">
                <a:latin typeface="Comic Sans MS"/>
                <a:ea typeface="Comic Sans MS"/>
                <a:cs typeface="Comic Sans MS"/>
                <a:sym typeface="Comic Sans MS"/>
              </a:rPr>
              <a:t>Your things, everyday activities</a:t>
            </a:r>
            <a:endParaRPr sz="1900">
              <a:latin typeface="Comic Sans MS"/>
              <a:ea typeface="Comic Sans MS"/>
              <a:cs typeface="Comic Sans MS"/>
              <a:sym typeface="Comic Sans MS"/>
            </a:endParaRPr>
          </a:p>
          <a:p>
            <a:pPr indent="-349250" lvl="0" marL="457200" rtl="0" algn="l">
              <a:lnSpc>
                <a:spcPct val="100000"/>
              </a:lnSpc>
              <a:spcBef>
                <a:spcPts val="0"/>
              </a:spcBef>
              <a:spcAft>
                <a:spcPts val="0"/>
              </a:spcAft>
              <a:buSzPts val="1900"/>
              <a:buFont typeface="Comic Sans MS"/>
              <a:buChar char="-"/>
            </a:pPr>
            <a:r>
              <a:rPr lang="en" sz="1900">
                <a:latin typeface="Comic Sans MS"/>
                <a:ea typeface="Comic Sans MS"/>
                <a:cs typeface="Comic Sans MS"/>
                <a:sym typeface="Comic Sans MS"/>
              </a:rPr>
              <a:t>Healthy leaving</a:t>
            </a:r>
            <a:endParaRPr sz="1900">
              <a:latin typeface="Comic Sans MS"/>
              <a:ea typeface="Comic Sans MS"/>
              <a:cs typeface="Comic Sans MS"/>
              <a:sym typeface="Comic Sans MS"/>
            </a:endParaRPr>
          </a:p>
          <a:p>
            <a:pPr indent="-349250" lvl="0" marL="457200" rtl="0" algn="l">
              <a:lnSpc>
                <a:spcPct val="100000"/>
              </a:lnSpc>
              <a:spcBef>
                <a:spcPts val="0"/>
              </a:spcBef>
              <a:spcAft>
                <a:spcPts val="0"/>
              </a:spcAft>
              <a:buSzPts val="1900"/>
              <a:buFont typeface="Comic Sans MS"/>
              <a:buChar char="-"/>
            </a:pPr>
            <a:r>
              <a:rPr lang="en" sz="1900">
                <a:latin typeface="Comic Sans MS"/>
                <a:ea typeface="Comic Sans MS"/>
                <a:cs typeface="Comic Sans MS"/>
                <a:sym typeface="Comic Sans MS"/>
              </a:rPr>
              <a:t>Professions</a:t>
            </a:r>
            <a:endParaRPr sz="1900">
              <a:latin typeface="Comic Sans MS"/>
              <a:ea typeface="Comic Sans MS"/>
              <a:cs typeface="Comic Sans MS"/>
              <a:sym typeface="Comic Sans MS"/>
            </a:endParaRPr>
          </a:p>
          <a:p>
            <a:pPr indent="-349250" lvl="0" marL="457200" rtl="0" algn="l">
              <a:lnSpc>
                <a:spcPct val="100000"/>
              </a:lnSpc>
              <a:spcBef>
                <a:spcPts val="0"/>
              </a:spcBef>
              <a:spcAft>
                <a:spcPts val="0"/>
              </a:spcAft>
              <a:buSzPts val="1900"/>
              <a:buFont typeface="Comic Sans MS"/>
              <a:buChar char="-"/>
            </a:pPr>
            <a:r>
              <a:rPr lang="en" sz="1900">
                <a:latin typeface="Comic Sans MS"/>
                <a:ea typeface="Comic Sans MS"/>
                <a:cs typeface="Comic Sans MS"/>
                <a:sym typeface="Comic Sans MS"/>
              </a:rPr>
              <a:t>Hobbies, free time and traveling</a:t>
            </a:r>
            <a:endParaRPr sz="1900">
              <a:latin typeface="Comic Sans MS"/>
              <a:ea typeface="Comic Sans MS"/>
              <a:cs typeface="Comic Sans MS"/>
              <a:sym typeface="Comic Sans MS"/>
            </a:endParaRPr>
          </a:p>
          <a:p>
            <a:pPr indent="-349250" lvl="0" marL="457200" rtl="0" algn="l">
              <a:lnSpc>
                <a:spcPct val="100000"/>
              </a:lnSpc>
              <a:spcBef>
                <a:spcPts val="0"/>
              </a:spcBef>
              <a:spcAft>
                <a:spcPts val="0"/>
              </a:spcAft>
              <a:buSzPts val="1900"/>
              <a:buFont typeface="Comic Sans MS"/>
              <a:buChar char="-"/>
            </a:pPr>
            <a:r>
              <a:rPr lang="en" sz="1900">
                <a:latin typeface="Comic Sans MS"/>
                <a:ea typeface="Comic Sans MS"/>
                <a:cs typeface="Comic Sans MS"/>
                <a:sym typeface="Comic Sans MS"/>
              </a:rPr>
              <a:t>Environment</a:t>
            </a:r>
            <a:endParaRPr sz="1900">
              <a:latin typeface="Comic Sans MS"/>
              <a:ea typeface="Comic Sans MS"/>
              <a:cs typeface="Comic Sans MS"/>
              <a:sym typeface="Comic Sans MS"/>
            </a:endParaRPr>
          </a:p>
          <a:p>
            <a:pPr indent="0" lvl="0" marL="457200" rtl="0" algn="l">
              <a:lnSpc>
                <a:spcPct val="100000"/>
              </a:lnSpc>
              <a:spcBef>
                <a:spcPts val="1600"/>
              </a:spcBef>
              <a:spcAft>
                <a:spcPts val="0"/>
              </a:spcAft>
              <a:buNone/>
            </a:pPr>
            <a:r>
              <a:t/>
            </a:r>
            <a:endParaRPr sz="1400">
              <a:latin typeface="Comic Sans MS"/>
              <a:ea typeface="Comic Sans MS"/>
              <a:cs typeface="Comic Sans MS"/>
              <a:sym typeface="Comic Sans MS"/>
            </a:endParaRPr>
          </a:p>
          <a:p>
            <a:pPr indent="0" lvl="0" marL="0" rtl="0" algn="l">
              <a:lnSpc>
                <a:spcPct val="100000"/>
              </a:lnSpc>
              <a:spcBef>
                <a:spcPts val="1600"/>
              </a:spcBef>
              <a:spcAft>
                <a:spcPts val="1600"/>
              </a:spcAft>
              <a:buNone/>
            </a:pPr>
            <a:r>
              <a:t/>
            </a:r>
            <a:endParaRPr sz="1400">
              <a:latin typeface="Comic Sans MS"/>
              <a:ea typeface="Comic Sans MS"/>
              <a:cs typeface="Comic Sans MS"/>
              <a:sym typeface="Comic Sans MS"/>
            </a:endParaRPr>
          </a:p>
        </p:txBody>
      </p:sp>
      <p:pic>
        <p:nvPicPr>
          <p:cNvPr id="138" name="Google Shape;138;p23"/>
          <p:cNvPicPr preferRelativeResize="0"/>
          <p:nvPr/>
        </p:nvPicPr>
        <p:blipFill>
          <a:blip r:embed="rId3">
            <a:alphaModFix/>
          </a:blip>
          <a:stretch>
            <a:fillRect/>
          </a:stretch>
        </p:blipFill>
        <p:spPr>
          <a:xfrm>
            <a:off x="6511525" y="2571750"/>
            <a:ext cx="1714500" cy="207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Heritage Spanish III - Course Description</a:t>
            </a:r>
            <a:endParaRPr>
              <a:latin typeface="Comic Sans MS"/>
              <a:ea typeface="Comic Sans MS"/>
              <a:cs typeface="Comic Sans MS"/>
              <a:sym typeface="Comic Sans MS"/>
            </a:endParaRPr>
          </a:p>
        </p:txBody>
      </p:sp>
      <p:sp>
        <p:nvSpPr>
          <p:cNvPr id="144" name="Google Shape;14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500">
                <a:solidFill>
                  <a:schemeClr val="dk1"/>
                </a:solidFill>
                <a:latin typeface="Comic Sans MS"/>
                <a:ea typeface="Comic Sans MS"/>
                <a:cs typeface="Comic Sans MS"/>
                <a:sym typeface="Comic Sans MS"/>
              </a:rPr>
              <a:t>This course continues with emphasis on the active learning of the Heritage Spanish language program through the three modes of communication (interpretive, interpersonal and presentational) as specified in the New Jersey Student Learning Standards for World Language. A variety of exercises and activities are designed to help the student to gain greater proficiency in the five basic skills in the language: understanding, speaking, reading, writing and culture. Through the study of the Heritage Spanish language program, all students will make connections with other content areas, compare the Heritage Spanish language program and culture studied with their own, and participate in home and global communities. 	</a:t>
            </a:r>
            <a:endParaRPr sz="1500">
              <a:solidFill>
                <a:schemeClr val="dk1"/>
              </a:solidFill>
              <a:latin typeface="Comic Sans MS"/>
              <a:ea typeface="Comic Sans MS"/>
              <a:cs typeface="Comic Sans MS"/>
              <a:sym typeface="Comic Sans MS"/>
            </a:endParaRPr>
          </a:p>
          <a:p>
            <a:pPr indent="0" lvl="0" marL="0" rtl="0" algn="ctr">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12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558125" y="353625"/>
            <a:ext cx="8520600" cy="6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Spanish Literature I - Course description</a:t>
            </a:r>
            <a:endParaRPr>
              <a:latin typeface="Comic Sans MS"/>
              <a:ea typeface="Comic Sans MS"/>
              <a:cs typeface="Comic Sans MS"/>
              <a:sym typeface="Comic Sans MS"/>
            </a:endParaRPr>
          </a:p>
        </p:txBody>
      </p:sp>
      <p:sp>
        <p:nvSpPr>
          <p:cNvPr id="150" name="Google Shape;15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300">
                <a:solidFill>
                  <a:schemeClr val="dk1"/>
                </a:solidFill>
                <a:latin typeface="Comic Sans MS"/>
                <a:ea typeface="Comic Sans MS"/>
                <a:cs typeface="Comic Sans MS"/>
                <a:sym typeface="Comic Sans MS"/>
              </a:rPr>
              <a:t>The curriculum was created for the purpose of addressing native language instruction as a bridge to develop language and cultural literacy in the native language. Consequently, this will create an environment in which students’ background knowledge and personal experiences are valued and utilized, leading to a differentiated quality instruction based on students’ needs.</a:t>
            </a:r>
            <a:endParaRPr sz="1300">
              <a:solidFill>
                <a:schemeClr val="dk1"/>
              </a:solidFill>
              <a:latin typeface="Comic Sans MS"/>
              <a:ea typeface="Comic Sans MS"/>
              <a:cs typeface="Comic Sans MS"/>
              <a:sym typeface="Comic Sans MS"/>
            </a:endParaRPr>
          </a:p>
          <a:p>
            <a:pPr indent="0" lvl="0" marL="0" rtl="0" algn="l">
              <a:spcBef>
                <a:spcPts val="1200"/>
              </a:spcBef>
              <a:spcAft>
                <a:spcPts val="0"/>
              </a:spcAft>
              <a:buClr>
                <a:schemeClr val="dk1"/>
              </a:buClr>
              <a:buSzPts val="1100"/>
              <a:buFont typeface="Arial"/>
              <a:buNone/>
            </a:pPr>
            <a:r>
              <a:rPr lang="en" sz="1300">
                <a:solidFill>
                  <a:schemeClr val="dk1"/>
                </a:solidFill>
                <a:latin typeface="Comic Sans MS"/>
                <a:ea typeface="Comic Sans MS"/>
                <a:cs typeface="Comic Sans MS"/>
                <a:sym typeface="Comic Sans MS"/>
              </a:rPr>
              <a:t>Spanish Literature I is designed to support students and one of its goals is to further develop student college readiness by integrating literacy. Students have the opportunity to develop and utilize a variety of higher order skills that will enable them to achieve a greater proficiency in their native language and across all content areas. The Spanish Literature I format offers language instruction that will result in effective an Spanish native speaker program of instruction while students are becoming proficient in learning academic Spanish Language. It is intended to inspire and motivate them by providing students with a creative and enjoyable learning environment. Consequently, students will develop academic language and cultural literacy in Spanish, as they go on to become prepared global citizens.</a:t>
            </a:r>
            <a:endParaRPr sz="1300">
              <a:solidFill>
                <a:schemeClr val="dk1"/>
              </a:solidFill>
              <a:latin typeface="Comic Sans MS"/>
              <a:ea typeface="Comic Sans MS"/>
              <a:cs typeface="Comic Sans MS"/>
              <a:sym typeface="Comic Sans MS"/>
            </a:endParaRPr>
          </a:p>
          <a:p>
            <a:pPr indent="0" lvl="0" marL="0" rtl="0" algn="ctr">
              <a:spcBef>
                <a:spcPts val="120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Agenda</a:t>
            </a:r>
            <a:endParaRPr>
              <a:latin typeface="Comic Sans MS"/>
              <a:ea typeface="Comic Sans MS"/>
              <a:cs typeface="Comic Sans MS"/>
              <a:sym typeface="Comic Sans MS"/>
            </a:endParaRPr>
          </a:p>
        </p:txBody>
      </p:sp>
      <p:sp>
        <p:nvSpPr>
          <p:cNvPr id="77" name="Google Shape;77;p14"/>
          <p:cNvSpPr txBox="1"/>
          <p:nvPr>
            <p:ph idx="1" type="body"/>
          </p:nvPr>
        </p:nvSpPr>
        <p:spPr>
          <a:xfrm>
            <a:off x="311700" y="953700"/>
            <a:ext cx="7746300" cy="3615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Welcome/</a:t>
            </a:r>
            <a:r>
              <a:rPr i="1" lang="en">
                <a:latin typeface="Comic Sans MS"/>
                <a:ea typeface="Comic Sans MS"/>
                <a:cs typeface="Comic Sans MS"/>
                <a:sym typeface="Comic Sans MS"/>
              </a:rPr>
              <a:t>Bienvenida</a:t>
            </a:r>
            <a:endParaRPr i="1">
              <a:latin typeface="Comic Sans MS"/>
              <a:ea typeface="Comic Sans MS"/>
              <a:cs typeface="Comic Sans MS"/>
              <a:sym typeface="Comic Sans MS"/>
            </a:endParaRPr>
          </a:p>
          <a:p>
            <a:pPr indent="-342900" lvl="0" marL="457200" rtl="0" algn="l">
              <a:spcBef>
                <a:spcPts val="0"/>
              </a:spcBef>
              <a:spcAft>
                <a:spcPts val="0"/>
              </a:spcAft>
              <a:buSzPts val="1800"/>
              <a:buAutoNum type="arabicPeriod"/>
            </a:pPr>
            <a:r>
              <a:rPr lang="en"/>
              <a:t>Getting to know the teacher/</a:t>
            </a:r>
            <a:r>
              <a:rPr i="1" lang="en">
                <a:latin typeface="Comic Sans MS"/>
                <a:ea typeface="Comic Sans MS"/>
                <a:cs typeface="Comic Sans MS"/>
                <a:sym typeface="Comic Sans MS"/>
              </a:rPr>
              <a:t>Conociendo a la profesora</a:t>
            </a:r>
            <a:endParaRPr i="1">
              <a:latin typeface="Comic Sans MS"/>
              <a:ea typeface="Comic Sans MS"/>
              <a:cs typeface="Comic Sans MS"/>
              <a:sym typeface="Comic Sans MS"/>
            </a:endParaRPr>
          </a:p>
          <a:p>
            <a:pPr indent="-342900" lvl="0" marL="457200" rtl="0" algn="l">
              <a:spcBef>
                <a:spcPts val="0"/>
              </a:spcBef>
              <a:spcAft>
                <a:spcPts val="0"/>
              </a:spcAft>
              <a:buSzPts val="1800"/>
              <a:buAutoNum type="arabicPeriod"/>
            </a:pPr>
            <a:r>
              <a:rPr lang="en"/>
              <a:t>Classroom procedures and rules/</a:t>
            </a:r>
            <a:r>
              <a:rPr i="1" lang="en">
                <a:latin typeface="Comic Sans MS"/>
                <a:ea typeface="Comic Sans MS"/>
                <a:cs typeface="Comic Sans MS"/>
                <a:sym typeface="Comic Sans MS"/>
              </a:rPr>
              <a:t>Procedimiento y reglas de la clase</a:t>
            </a:r>
            <a:endParaRPr i="1">
              <a:latin typeface="Comic Sans MS"/>
              <a:ea typeface="Comic Sans MS"/>
              <a:cs typeface="Comic Sans MS"/>
              <a:sym typeface="Comic Sans MS"/>
            </a:endParaRPr>
          </a:p>
          <a:p>
            <a:pPr indent="-342900" lvl="0" marL="457200" rtl="0" algn="l">
              <a:spcBef>
                <a:spcPts val="0"/>
              </a:spcBef>
              <a:spcAft>
                <a:spcPts val="0"/>
              </a:spcAft>
              <a:buSzPts val="1800"/>
              <a:buAutoNum type="arabicPeriod"/>
            </a:pPr>
            <a:r>
              <a:rPr lang="en"/>
              <a:t>Grading policy/</a:t>
            </a:r>
            <a:r>
              <a:rPr i="1" lang="en">
                <a:latin typeface="Comic Sans MS"/>
                <a:ea typeface="Comic Sans MS"/>
                <a:cs typeface="Comic Sans MS"/>
                <a:sym typeface="Comic Sans MS"/>
              </a:rPr>
              <a:t>Grados</a:t>
            </a:r>
            <a:endParaRPr i="1">
              <a:latin typeface="Comic Sans MS"/>
              <a:ea typeface="Comic Sans MS"/>
              <a:cs typeface="Comic Sans MS"/>
              <a:sym typeface="Comic Sans MS"/>
            </a:endParaRPr>
          </a:p>
          <a:p>
            <a:pPr indent="-342900" lvl="0" marL="457200" rtl="0" algn="l">
              <a:spcBef>
                <a:spcPts val="0"/>
              </a:spcBef>
              <a:spcAft>
                <a:spcPts val="0"/>
              </a:spcAft>
              <a:buSzPts val="1800"/>
              <a:buAutoNum type="arabicPeriod"/>
            </a:pPr>
            <a:r>
              <a:rPr lang="en"/>
              <a:t>Absences and makeup work/</a:t>
            </a:r>
            <a:r>
              <a:rPr i="1" lang="en">
                <a:latin typeface="Comic Sans MS"/>
                <a:ea typeface="Comic Sans MS"/>
                <a:cs typeface="Comic Sans MS"/>
                <a:sym typeface="Comic Sans MS"/>
              </a:rPr>
              <a:t>Ausencia y trabajo pendiente</a:t>
            </a:r>
            <a:endParaRPr i="1">
              <a:latin typeface="Comic Sans MS"/>
              <a:ea typeface="Comic Sans MS"/>
              <a:cs typeface="Comic Sans MS"/>
              <a:sym typeface="Comic Sans MS"/>
            </a:endParaRPr>
          </a:p>
          <a:p>
            <a:pPr indent="-342900" lvl="0" marL="457200" rtl="0" algn="l">
              <a:spcBef>
                <a:spcPts val="0"/>
              </a:spcBef>
              <a:spcAft>
                <a:spcPts val="0"/>
              </a:spcAft>
              <a:buSzPts val="1800"/>
              <a:buAutoNum type="arabicPeriod"/>
            </a:pPr>
            <a:r>
              <a:rPr lang="en"/>
              <a:t>Course </a:t>
            </a:r>
            <a:r>
              <a:rPr lang="en"/>
              <a:t>description</a:t>
            </a:r>
            <a:r>
              <a:rPr lang="en"/>
              <a:t> and textbook/</a:t>
            </a:r>
            <a:r>
              <a:rPr i="1" lang="en">
                <a:latin typeface="Comic Sans MS"/>
                <a:ea typeface="Comic Sans MS"/>
                <a:cs typeface="Comic Sans MS"/>
                <a:sym typeface="Comic Sans MS"/>
              </a:rPr>
              <a:t>Descripción</a:t>
            </a:r>
            <a:r>
              <a:rPr i="1" lang="en">
                <a:latin typeface="Comic Sans MS"/>
                <a:ea typeface="Comic Sans MS"/>
                <a:cs typeface="Comic Sans MS"/>
                <a:sym typeface="Comic Sans MS"/>
              </a:rPr>
              <a:t> del curso y libros</a:t>
            </a:r>
            <a:endParaRPr i="1">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AutoNum type="arabicPeriod"/>
            </a:pPr>
            <a:r>
              <a:rPr i="1" lang="en"/>
              <a:t>Questions</a:t>
            </a:r>
            <a:r>
              <a:rPr i="1" lang="en">
                <a:latin typeface="Comic Sans MS"/>
                <a:ea typeface="Comic Sans MS"/>
                <a:cs typeface="Comic Sans MS"/>
                <a:sym typeface="Comic Sans MS"/>
              </a:rPr>
              <a:t>/ Preguntas</a:t>
            </a:r>
            <a:endParaRPr i="1">
              <a:latin typeface="Comic Sans MS"/>
              <a:ea typeface="Comic Sans MS"/>
              <a:cs typeface="Comic Sans MS"/>
              <a:sym typeface="Comic Sans MS"/>
            </a:endParaRPr>
          </a:p>
          <a:p>
            <a:pPr indent="0" lvl="0" marL="457200" rtl="0" algn="l">
              <a:spcBef>
                <a:spcPts val="1600"/>
              </a:spcBef>
              <a:spcAft>
                <a:spcPts val="0"/>
              </a:spcAft>
              <a:buNone/>
            </a:pPr>
            <a:r>
              <a:t/>
            </a:r>
            <a:endParaRPr>
              <a:latin typeface="Comic Sans MS"/>
              <a:ea typeface="Comic Sans MS"/>
              <a:cs typeface="Comic Sans MS"/>
              <a:sym typeface="Comic Sans MS"/>
            </a:endParaRPr>
          </a:p>
          <a:p>
            <a:pPr indent="0" lvl="0" marL="457200" rtl="0" algn="l">
              <a:spcBef>
                <a:spcPts val="1600"/>
              </a:spcBef>
              <a:spcAft>
                <a:spcPts val="1600"/>
              </a:spcAft>
              <a:buNone/>
            </a:pPr>
            <a:r>
              <a:t/>
            </a:r>
            <a:endParaRPr/>
          </a:p>
        </p:txBody>
      </p:sp>
      <p:pic>
        <p:nvPicPr>
          <p:cNvPr descr="welcome" id="78" name="Google Shape;78;p14"/>
          <p:cNvPicPr preferRelativeResize="0"/>
          <p:nvPr/>
        </p:nvPicPr>
        <p:blipFill>
          <a:blip r:embed="rId3">
            <a:alphaModFix/>
          </a:blip>
          <a:stretch>
            <a:fillRect/>
          </a:stretch>
        </p:blipFill>
        <p:spPr>
          <a:xfrm>
            <a:off x="6947300" y="2946800"/>
            <a:ext cx="2196700" cy="219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5"/>
          <p:cNvPicPr preferRelativeResize="0"/>
          <p:nvPr/>
        </p:nvPicPr>
        <p:blipFill>
          <a:blip r:embed="rId3">
            <a:alphaModFix/>
          </a:blip>
          <a:stretch>
            <a:fillRect/>
          </a:stretch>
        </p:blipFill>
        <p:spPr>
          <a:xfrm>
            <a:off x="152400" y="152400"/>
            <a:ext cx="8639957" cy="4838700"/>
          </a:xfrm>
          <a:prstGeom prst="rect">
            <a:avLst/>
          </a:prstGeom>
          <a:noFill/>
          <a:ln>
            <a:noFill/>
          </a:ln>
        </p:spPr>
      </p:pic>
      <p:pic>
        <p:nvPicPr>
          <p:cNvPr id="84" name="Google Shape;84;p15"/>
          <p:cNvPicPr preferRelativeResize="0"/>
          <p:nvPr/>
        </p:nvPicPr>
        <p:blipFill>
          <a:blip r:embed="rId4">
            <a:alphaModFix/>
          </a:blip>
          <a:stretch>
            <a:fillRect/>
          </a:stretch>
        </p:blipFill>
        <p:spPr>
          <a:xfrm>
            <a:off x="152400" y="1339453"/>
            <a:ext cx="3209925" cy="3146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ctrTitle"/>
          </p:nvPr>
        </p:nvSpPr>
        <p:spPr>
          <a:xfrm>
            <a:off x="311700" y="289325"/>
            <a:ext cx="85206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Classroom Procedures</a:t>
            </a:r>
            <a:endParaRPr sz="3000"/>
          </a:p>
        </p:txBody>
      </p:sp>
      <p:sp>
        <p:nvSpPr>
          <p:cNvPr id="90" name="Google Shape;90;p16"/>
          <p:cNvSpPr txBox="1"/>
          <p:nvPr>
            <p:ph idx="1" type="subTitle"/>
          </p:nvPr>
        </p:nvSpPr>
        <p:spPr>
          <a:xfrm>
            <a:off x="385775" y="857225"/>
            <a:ext cx="8446500" cy="3975600"/>
          </a:xfrm>
          <a:prstGeom prst="rect">
            <a:avLst/>
          </a:prstGeom>
        </p:spPr>
        <p:txBody>
          <a:bodyPr anchorCtr="0" anchor="t" bIns="91425" lIns="91425" spcFirstLastPara="1" rIns="91425" wrap="square" tIns="91425">
            <a:noAutofit/>
          </a:bodyPr>
          <a:lstStyle/>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1.   Be on time.</a:t>
            </a:r>
            <a:endParaRPr sz="1400">
              <a:solidFill>
                <a:schemeClr val="dk1"/>
              </a:solidFill>
              <a:latin typeface="Comic Sans MS"/>
              <a:ea typeface="Comic Sans MS"/>
              <a:cs typeface="Comic Sans MS"/>
              <a:sym typeface="Comic Sans MS"/>
            </a:endParaRPr>
          </a:p>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2.   Silence your microphone and turn on your camera.</a:t>
            </a:r>
            <a:endParaRPr sz="1400">
              <a:solidFill>
                <a:schemeClr val="dk1"/>
              </a:solidFill>
              <a:latin typeface="Comic Sans MS"/>
              <a:ea typeface="Comic Sans MS"/>
              <a:cs typeface="Comic Sans MS"/>
              <a:sym typeface="Comic Sans MS"/>
            </a:endParaRPr>
          </a:p>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3.   Find a calm and quiet spot to work.</a:t>
            </a:r>
            <a:endParaRPr sz="1400">
              <a:solidFill>
                <a:schemeClr val="dk1"/>
              </a:solidFill>
              <a:latin typeface="Comic Sans MS"/>
              <a:ea typeface="Comic Sans MS"/>
              <a:cs typeface="Comic Sans MS"/>
              <a:sym typeface="Comic Sans MS"/>
            </a:endParaRPr>
          </a:p>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4.   Participate, if you have questions: use the chat or use the icon </a:t>
            </a:r>
            <a:r>
              <a:rPr i="1" lang="en" sz="1400">
                <a:solidFill>
                  <a:schemeClr val="dk1"/>
                </a:solidFill>
                <a:latin typeface="Comic Sans MS"/>
                <a:ea typeface="Comic Sans MS"/>
                <a:cs typeface="Comic Sans MS"/>
                <a:sym typeface="Comic Sans MS"/>
              </a:rPr>
              <a:t>raise your hand and </a:t>
            </a:r>
            <a:r>
              <a:rPr lang="en" sz="1400">
                <a:solidFill>
                  <a:schemeClr val="dk1"/>
                </a:solidFill>
                <a:latin typeface="Comic Sans MS"/>
                <a:ea typeface="Comic Sans MS"/>
                <a:cs typeface="Comic Sans MS"/>
                <a:sym typeface="Comic Sans MS"/>
              </a:rPr>
              <a:t>wait for the teacher to respond.</a:t>
            </a:r>
            <a:endParaRPr sz="1400">
              <a:solidFill>
                <a:schemeClr val="dk1"/>
              </a:solidFill>
              <a:latin typeface="Comic Sans MS"/>
              <a:ea typeface="Comic Sans MS"/>
              <a:cs typeface="Comic Sans MS"/>
              <a:sym typeface="Comic Sans MS"/>
            </a:endParaRPr>
          </a:p>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5.   Pay attention when the teacher is talking.</a:t>
            </a:r>
            <a:endParaRPr sz="1400">
              <a:solidFill>
                <a:schemeClr val="dk1"/>
              </a:solidFill>
              <a:latin typeface="Comic Sans MS"/>
              <a:ea typeface="Comic Sans MS"/>
              <a:cs typeface="Comic Sans MS"/>
              <a:sym typeface="Comic Sans MS"/>
            </a:endParaRPr>
          </a:p>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6.   Be prepare with your materials: computer charged, notebook, pen or pencil</a:t>
            </a:r>
            <a:endParaRPr sz="1400">
              <a:solidFill>
                <a:schemeClr val="dk1"/>
              </a:solidFill>
              <a:latin typeface="Comic Sans MS"/>
              <a:ea typeface="Comic Sans MS"/>
              <a:cs typeface="Comic Sans MS"/>
              <a:sym typeface="Comic Sans MS"/>
            </a:endParaRPr>
          </a:p>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7.   Do not eat during the class.</a:t>
            </a:r>
            <a:endParaRPr sz="1400">
              <a:solidFill>
                <a:schemeClr val="dk1"/>
              </a:solidFill>
              <a:latin typeface="Comic Sans MS"/>
              <a:ea typeface="Comic Sans MS"/>
              <a:cs typeface="Comic Sans MS"/>
              <a:sym typeface="Comic Sans MS"/>
            </a:endParaRPr>
          </a:p>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8.   Be respectful all the time</a:t>
            </a:r>
            <a:endParaRPr sz="1400">
              <a:solidFill>
                <a:schemeClr val="dk1"/>
              </a:solidFill>
              <a:latin typeface="Comic Sans MS"/>
              <a:ea typeface="Comic Sans MS"/>
              <a:cs typeface="Comic Sans MS"/>
              <a:sym typeface="Comic Sans MS"/>
            </a:endParaRPr>
          </a:p>
          <a:p>
            <a:pPr indent="-279400" lvl="0" marL="5207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9.   Remain in the Google Meet until the teacher dismisses the class.</a:t>
            </a:r>
            <a:endParaRPr sz="1400">
              <a:solidFill>
                <a:schemeClr val="dk1"/>
              </a:solidFill>
              <a:latin typeface="Comic Sans MS"/>
              <a:ea typeface="Comic Sans MS"/>
              <a:cs typeface="Comic Sans MS"/>
              <a:sym typeface="Comic Sans MS"/>
            </a:endParaRPr>
          </a:p>
          <a:p>
            <a:pPr indent="0" lvl="0" marL="228600" rtl="0" algn="just">
              <a:lnSpc>
                <a:spcPct val="115000"/>
              </a:lnSpc>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 </a:t>
            </a:r>
            <a:endParaRPr sz="1400">
              <a:solidFill>
                <a:schemeClr val="dk1"/>
              </a:solidFill>
              <a:latin typeface="Comic Sans MS"/>
              <a:ea typeface="Comic Sans MS"/>
              <a:cs typeface="Comic Sans MS"/>
              <a:sym typeface="Comic Sans MS"/>
            </a:endParaRPr>
          </a:p>
          <a:p>
            <a:pPr indent="0" lvl="0" marL="0" rtl="0" algn="ctr">
              <a:spcBef>
                <a:spcPts val="1200"/>
              </a:spcBef>
              <a:spcAft>
                <a:spcPts val="0"/>
              </a:spcAft>
              <a:buNone/>
            </a:pPr>
            <a:r>
              <a:t/>
            </a:r>
            <a:endParaRPr/>
          </a:p>
        </p:txBody>
      </p:sp>
      <p:pic>
        <p:nvPicPr>
          <p:cNvPr descr="Clientmoji" id="91" name="Google Shape;91;p16"/>
          <p:cNvPicPr preferRelativeResize="0"/>
          <p:nvPr/>
        </p:nvPicPr>
        <p:blipFill>
          <a:blip r:embed="rId3">
            <a:alphaModFix/>
          </a:blip>
          <a:stretch>
            <a:fillRect/>
          </a:stretch>
        </p:blipFill>
        <p:spPr>
          <a:xfrm>
            <a:off x="6729400" y="117875"/>
            <a:ext cx="1913325" cy="1913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Reglas de la clase - </a:t>
            </a:r>
            <a:r>
              <a:rPr lang="en">
                <a:latin typeface="Comic Sans MS"/>
                <a:ea typeface="Comic Sans MS"/>
                <a:cs typeface="Comic Sans MS"/>
                <a:sym typeface="Comic Sans MS"/>
              </a:rPr>
              <a:t>Classroom Rules</a:t>
            </a:r>
            <a:endParaRPr>
              <a:latin typeface="Comic Sans MS"/>
              <a:ea typeface="Comic Sans MS"/>
              <a:cs typeface="Comic Sans MS"/>
              <a:sym typeface="Comic Sans MS"/>
            </a:endParaRPr>
          </a:p>
        </p:txBody>
      </p:sp>
      <p:sp>
        <p:nvSpPr>
          <p:cNvPr id="97" name="Google Shape;97;p17"/>
          <p:cNvSpPr txBox="1"/>
          <p:nvPr>
            <p:ph idx="1" type="body"/>
          </p:nvPr>
        </p:nvSpPr>
        <p:spPr>
          <a:xfrm>
            <a:off x="311700" y="1017725"/>
            <a:ext cx="8520600" cy="3836400"/>
          </a:xfrm>
          <a:prstGeom prst="rect">
            <a:avLst/>
          </a:prstGeom>
        </p:spPr>
        <p:txBody>
          <a:bodyPr anchorCtr="0" anchor="t" bIns="91425" lIns="91425" spcFirstLastPara="1" rIns="91425" wrap="square" tIns="91425">
            <a:noAutofit/>
          </a:bodyPr>
          <a:lstStyle/>
          <a:p>
            <a:pPr indent="-317500" lvl="0" marL="546100" rtl="0" algn="l">
              <a:spcBef>
                <a:spcPts val="1200"/>
              </a:spcBef>
              <a:spcAft>
                <a:spcPts val="0"/>
              </a:spcAft>
              <a:buNone/>
            </a:pPr>
            <a:r>
              <a:rPr b="1" lang="en" sz="1400">
                <a:solidFill>
                  <a:schemeClr val="dk1"/>
                </a:solidFill>
                <a:latin typeface="Comic Sans MS"/>
                <a:ea typeface="Comic Sans MS"/>
                <a:cs typeface="Comic Sans MS"/>
                <a:sym typeface="Comic Sans MS"/>
              </a:rPr>
              <a:t>1.</a:t>
            </a:r>
            <a:r>
              <a:rPr lang="en" sz="1400">
                <a:solidFill>
                  <a:schemeClr val="dk1"/>
                </a:solidFill>
                <a:latin typeface="Comic Sans MS"/>
                <a:ea typeface="Comic Sans MS"/>
                <a:cs typeface="Comic Sans MS"/>
                <a:sym typeface="Comic Sans MS"/>
              </a:rPr>
              <a:t> </a:t>
            </a:r>
            <a:r>
              <a:rPr b="1" lang="en" sz="1400">
                <a:solidFill>
                  <a:schemeClr val="dk1"/>
                </a:solidFill>
                <a:latin typeface="Comic Sans MS"/>
                <a:ea typeface="Comic Sans MS"/>
                <a:cs typeface="Comic Sans MS"/>
                <a:sym typeface="Comic Sans MS"/>
              </a:rPr>
              <a:t>Siga las indicaciones de la profesora con prontitud.</a:t>
            </a:r>
            <a:endParaRPr b="1" sz="1400">
              <a:solidFill>
                <a:schemeClr val="dk1"/>
              </a:solidFill>
              <a:latin typeface="Comic Sans MS"/>
              <a:ea typeface="Comic Sans MS"/>
              <a:cs typeface="Comic Sans MS"/>
              <a:sym typeface="Comic Sans MS"/>
            </a:endParaRPr>
          </a:p>
          <a:p>
            <a:pPr indent="0" lvl="0" marL="228600" rtl="0" algn="l">
              <a:spcBef>
                <a:spcPts val="1200"/>
              </a:spcBef>
              <a:spcAft>
                <a:spcPts val="0"/>
              </a:spcAft>
              <a:buNone/>
            </a:pPr>
            <a:r>
              <a:rPr lang="en" sz="1400">
                <a:solidFill>
                  <a:schemeClr val="dk1"/>
                </a:solidFill>
                <a:latin typeface="Comic Sans MS"/>
                <a:ea typeface="Comic Sans MS"/>
                <a:cs typeface="Comic Sans MS"/>
                <a:sym typeface="Comic Sans MS"/>
              </a:rPr>
              <a:t>  </a:t>
            </a:r>
            <a:r>
              <a:rPr i="1" lang="en" sz="1400">
                <a:solidFill>
                  <a:schemeClr val="dk1"/>
                </a:solidFill>
                <a:latin typeface="Comic Sans MS"/>
                <a:ea typeface="Comic Sans MS"/>
                <a:cs typeface="Comic Sans MS"/>
                <a:sym typeface="Comic Sans MS"/>
              </a:rPr>
              <a:t>Respond promptly to directions given by the teacher.</a:t>
            </a:r>
            <a:endParaRPr i="1" sz="1400">
              <a:solidFill>
                <a:schemeClr val="dk1"/>
              </a:solidFill>
              <a:latin typeface="Comic Sans MS"/>
              <a:ea typeface="Comic Sans MS"/>
              <a:cs typeface="Comic Sans MS"/>
              <a:sym typeface="Comic Sans MS"/>
            </a:endParaRPr>
          </a:p>
          <a:p>
            <a:pPr indent="-317500" lvl="0" marL="546100" rtl="0" algn="l">
              <a:spcBef>
                <a:spcPts val="1200"/>
              </a:spcBef>
              <a:spcAft>
                <a:spcPts val="0"/>
              </a:spcAft>
              <a:buNone/>
            </a:pPr>
            <a:r>
              <a:rPr b="1" lang="en" sz="1400">
                <a:solidFill>
                  <a:schemeClr val="dk1"/>
                </a:solidFill>
                <a:latin typeface="Comic Sans MS"/>
                <a:ea typeface="Comic Sans MS"/>
                <a:cs typeface="Comic Sans MS"/>
                <a:sym typeface="Comic Sans MS"/>
              </a:rPr>
              <a:t>2.</a:t>
            </a:r>
            <a:r>
              <a:rPr lang="en" sz="1400">
                <a:solidFill>
                  <a:schemeClr val="dk1"/>
                </a:solidFill>
                <a:latin typeface="Comic Sans MS"/>
                <a:ea typeface="Comic Sans MS"/>
                <a:cs typeface="Comic Sans MS"/>
                <a:sym typeface="Comic Sans MS"/>
              </a:rPr>
              <a:t> </a:t>
            </a:r>
            <a:r>
              <a:rPr b="1" lang="en" sz="1400">
                <a:solidFill>
                  <a:schemeClr val="dk1"/>
                </a:solidFill>
                <a:latin typeface="Comic Sans MS"/>
                <a:ea typeface="Comic Sans MS"/>
                <a:cs typeface="Comic Sans MS"/>
                <a:sym typeface="Comic Sans MS"/>
              </a:rPr>
              <a:t>Abstente de distraer o molestar a tus compañeros.</a:t>
            </a:r>
            <a:endParaRPr b="1" sz="1400">
              <a:solidFill>
                <a:schemeClr val="dk1"/>
              </a:solidFill>
              <a:latin typeface="Comic Sans MS"/>
              <a:ea typeface="Comic Sans MS"/>
              <a:cs typeface="Comic Sans MS"/>
              <a:sym typeface="Comic Sans MS"/>
            </a:endParaRPr>
          </a:p>
          <a:p>
            <a:pPr indent="0" lvl="0" marL="228600" rtl="0" algn="l">
              <a:spcBef>
                <a:spcPts val="1200"/>
              </a:spcBef>
              <a:spcAft>
                <a:spcPts val="0"/>
              </a:spcAft>
              <a:buNone/>
            </a:pPr>
            <a:r>
              <a:rPr lang="en" sz="1400">
                <a:solidFill>
                  <a:schemeClr val="dk1"/>
                </a:solidFill>
                <a:latin typeface="Comic Sans MS"/>
                <a:ea typeface="Comic Sans MS"/>
                <a:cs typeface="Comic Sans MS"/>
                <a:sym typeface="Comic Sans MS"/>
              </a:rPr>
              <a:t>  </a:t>
            </a:r>
            <a:r>
              <a:rPr i="1" lang="en" sz="1400">
                <a:solidFill>
                  <a:schemeClr val="dk1"/>
                </a:solidFill>
                <a:latin typeface="Comic Sans MS"/>
                <a:ea typeface="Comic Sans MS"/>
                <a:cs typeface="Comic Sans MS"/>
                <a:sym typeface="Comic Sans MS"/>
              </a:rPr>
              <a:t>Refrain from disrupting or distracting others during class.</a:t>
            </a:r>
            <a:endParaRPr i="1" sz="1400">
              <a:solidFill>
                <a:schemeClr val="dk1"/>
              </a:solidFill>
              <a:latin typeface="Comic Sans MS"/>
              <a:ea typeface="Comic Sans MS"/>
              <a:cs typeface="Comic Sans MS"/>
              <a:sym typeface="Comic Sans MS"/>
            </a:endParaRPr>
          </a:p>
          <a:p>
            <a:pPr indent="-317500" lvl="0" marL="546100" rtl="0" algn="l">
              <a:spcBef>
                <a:spcPts val="1200"/>
              </a:spcBef>
              <a:spcAft>
                <a:spcPts val="0"/>
              </a:spcAft>
              <a:buNone/>
            </a:pPr>
            <a:r>
              <a:rPr b="1" lang="en" sz="1400">
                <a:solidFill>
                  <a:schemeClr val="dk1"/>
                </a:solidFill>
                <a:latin typeface="Comic Sans MS"/>
                <a:ea typeface="Comic Sans MS"/>
                <a:cs typeface="Comic Sans MS"/>
                <a:sym typeface="Comic Sans MS"/>
              </a:rPr>
              <a:t>3.</a:t>
            </a:r>
            <a:r>
              <a:rPr lang="en" sz="1400">
                <a:solidFill>
                  <a:schemeClr val="dk1"/>
                </a:solidFill>
                <a:latin typeface="Comic Sans MS"/>
                <a:ea typeface="Comic Sans MS"/>
                <a:cs typeface="Comic Sans MS"/>
                <a:sym typeface="Comic Sans MS"/>
              </a:rPr>
              <a:t> </a:t>
            </a:r>
            <a:r>
              <a:rPr b="1" lang="en" sz="1400">
                <a:solidFill>
                  <a:schemeClr val="dk1"/>
                </a:solidFill>
                <a:latin typeface="Comic Sans MS"/>
                <a:ea typeface="Comic Sans MS"/>
                <a:cs typeface="Comic Sans MS"/>
                <a:sym typeface="Comic Sans MS"/>
              </a:rPr>
              <a:t>Sé respetuoso todo el tiempo. Haz comentarios positivos.</a:t>
            </a:r>
            <a:endParaRPr b="1" sz="1400">
              <a:solidFill>
                <a:schemeClr val="dk1"/>
              </a:solidFill>
              <a:latin typeface="Comic Sans MS"/>
              <a:ea typeface="Comic Sans MS"/>
              <a:cs typeface="Comic Sans MS"/>
              <a:sym typeface="Comic Sans MS"/>
            </a:endParaRPr>
          </a:p>
          <a:p>
            <a:pPr indent="0" lvl="0" marL="228600" rtl="0" algn="l">
              <a:spcBef>
                <a:spcPts val="1200"/>
              </a:spcBef>
              <a:spcAft>
                <a:spcPts val="0"/>
              </a:spcAft>
              <a:buNone/>
            </a:pPr>
            <a:r>
              <a:rPr lang="en" sz="1400">
                <a:solidFill>
                  <a:schemeClr val="dk1"/>
                </a:solidFill>
                <a:latin typeface="Comic Sans MS"/>
                <a:ea typeface="Comic Sans MS"/>
                <a:cs typeface="Comic Sans MS"/>
                <a:sym typeface="Comic Sans MS"/>
              </a:rPr>
              <a:t>  </a:t>
            </a:r>
            <a:r>
              <a:rPr i="1" lang="en" sz="1400">
                <a:solidFill>
                  <a:schemeClr val="dk1"/>
                </a:solidFill>
                <a:latin typeface="Comic Sans MS"/>
                <a:ea typeface="Comic Sans MS"/>
                <a:cs typeface="Comic Sans MS"/>
                <a:sym typeface="Comic Sans MS"/>
              </a:rPr>
              <a:t>Be respectful at all times. Positive comments only.</a:t>
            </a:r>
            <a:endParaRPr i="1" sz="1400">
              <a:solidFill>
                <a:schemeClr val="dk1"/>
              </a:solidFill>
              <a:latin typeface="Comic Sans MS"/>
              <a:ea typeface="Comic Sans MS"/>
              <a:cs typeface="Comic Sans MS"/>
              <a:sym typeface="Comic Sans MS"/>
            </a:endParaRPr>
          </a:p>
          <a:p>
            <a:pPr indent="-317500" lvl="0" marL="546100" rtl="0" algn="l">
              <a:spcBef>
                <a:spcPts val="1200"/>
              </a:spcBef>
              <a:spcAft>
                <a:spcPts val="0"/>
              </a:spcAft>
              <a:buNone/>
            </a:pPr>
            <a:r>
              <a:rPr b="1" lang="en" sz="1400">
                <a:solidFill>
                  <a:schemeClr val="dk1"/>
                </a:solidFill>
                <a:latin typeface="Comic Sans MS"/>
                <a:ea typeface="Comic Sans MS"/>
                <a:cs typeface="Comic Sans MS"/>
                <a:sym typeface="Comic Sans MS"/>
              </a:rPr>
              <a:t>4.</a:t>
            </a:r>
            <a:r>
              <a:rPr lang="en" sz="1400">
                <a:solidFill>
                  <a:schemeClr val="dk1"/>
                </a:solidFill>
                <a:latin typeface="Comic Sans MS"/>
                <a:ea typeface="Comic Sans MS"/>
                <a:cs typeface="Comic Sans MS"/>
                <a:sym typeface="Comic Sans MS"/>
              </a:rPr>
              <a:t> </a:t>
            </a:r>
            <a:r>
              <a:rPr b="1" lang="en" sz="1400">
                <a:solidFill>
                  <a:schemeClr val="dk1"/>
                </a:solidFill>
                <a:latin typeface="Comic Sans MS"/>
                <a:ea typeface="Comic Sans MS"/>
                <a:cs typeface="Comic Sans MS"/>
                <a:sym typeface="Comic Sans MS"/>
              </a:rPr>
              <a:t>Obedece todas las reglas de la escuela.</a:t>
            </a:r>
            <a:endParaRPr b="1" sz="1400">
              <a:solidFill>
                <a:schemeClr val="dk1"/>
              </a:solidFill>
              <a:latin typeface="Comic Sans MS"/>
              <a:ea typeface="Comic Sans MS"/>
              <a:cs typeface="Comic Sans MS"/>
              <a:sym typeface="Comic Sans MS"/>
            </a:endParaRPr>
          </a:p>
          <a:p>
            <a:pPr indent="0" lvl="0" marL="546100" rtl="0" algn="l">
              <a:spcBef>
                <a:spcPts val="1200"/>
              </a:spcBef>
              <a:spcAft>
                <a:spcPts val="0"/>
              </a:spcAft>
              <a:buNone/>
            </a:pPr>
            <a:r>
              <a:rPr i="1" lang="en" sz="1400">
                <a:solidFill>
                  <a:schemeClr val="dk1"/>
                </a:solidFill>
                <a:latin typeface="Comic Sans MS"/>
                <a:ea typeface="Comic Sans MS"/>
                <a:cs typeface="Comic Sans MS"/>
                <a:sym typeface="Comic Sans MS"/>
              </a:rPr>
              <a:t>Obey all school rules*</a:t>
            </a:r>
            <a:endParaRPr i="1" sz="1400">
              <a:solidFill>
                <a:schemeClr val="dk1"/>
              </a:solidFill>
              <a:latin typeface="Comic Sans MS"/>
              <a:ea typeface="Comic Sans MS"/>
              <a:cs typeface="Comic Sans MS"/>
              <a:sym typeface="Comic Sans MS"/>
            </a:endParaRPr>
          </a:p>
          <a:p>
            <a:pPr indent="0" lvl="0" marL="0" rtl="0" algn="l">
              <a:spcBef>
                <a:spcPts val="1800"/>
              </a:spcBef>
              <a:spcAft>
                <a:spcPts val="0"/>
              </a:spcAft>
              <a:buClr>
                <a:schemeClr val="dk1"/>
              </a:buClr>
              <a:buSzPts val="1100"/>
              <a:buFont typeface="Arial"/>
              <a:buNone/>
            </a:pPr>
            <a:r>
              <a:t/>
            </a:r>
            <a:endParaRPr sz="1600">
              <a:solidFill>
                <a:schemeClr val="dk1"/>
              </a:solidFill>
            </a:endParaRPr>
          </a:p>
          <a:p>
            <a:pPr indent="0" lvl="0" marL="0" rtl="0" algn="l">
              <a:spcBef>
                <a:spcPts val="400"/>
              </a:spcBef>
              <a:spcAft>
                <a:spcPts val="1600"/>
              </a:spcAft>
              <a:buNone/>
            </a:pPr>
            <a:r>
              <a:t/>
            </a:r>
            <a:endParaRPr/>
          </a:p>
        </p:txBody>
      </p:sp>
      <p:pic>
        <p:nvPicPr>
          <p:cNvPr descr="Clientmoji" id="98" name="Google Shape;98;p17"/>
          <p:cNvPicPr preferRelativeResize="0"/>
          <p:nvPr/>
        </p:nvPicPr>
        <p:blipFill>
          <a:blip r:embed="rId3">
            <a:alphaModFix/>
          </a:blip>
          <a:stretch>
            <a:fillRect/>
          </a:stretch>
        </p:blipFill>
        <p:spPr>
          <a:xfrm>
            <a:off x="6930600" y="2930100"/>
            <a:ext cx="2213400" cy="221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310750"/>
            <a:ext cx="8520600" cy="5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Grades</a:t>
            </a:r>
            <a:endParaRPr/>
          </a:p>
        </p:txBody>
      </p:sp>
      <p:sp>
        <p:nvSpPr>
          <p:cNvPr id="104" name="Google Shape;104;p18"/>
          <p:cNvSpPr txBox="1"/>
          <p:nvPr>
            <p:ph idx="1" type="body"/>
          </p:nvPr>
        </p:nvSpPr>
        <p:spPr>
          <a:xfrm>
            <a:off x="311700" y="760800"/>
            <a:ext cx="8520600" cy="3808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Your progress in the four skills of speaking, reading, writing, and listening comprehension, in the target language, will be monitored and assessed.</a:t>
            </a:r>
            <a:endParaRPr sz="1400">
              <a:solidFill>
                <a:schemeClr val="dk1"/>
              </a:solidFill>
              <a:latin typeface="Comic Sans MS"/>
              <a:ea typeface="Comic Sans MS"/>
              <a:cs typeface="Comic Sans MS"/>
              <a:sym typeface="Comic Sans MS"/>
            </a:endParaRPr>
          </a:p>
          <a:p>
            <a:pPr indent="0" lvl="0" marL="0" rtl="0" algn="l">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School policy:</a:t>
            </a:r>
            <a:endParaRPr sz="1400">
              <a:solidFill>
                <a:schemeClr val="dk1"/>
              </a:solidFill>
              <a:latin typeface="Comic Sans MS"/>
              <a:ea typeface="Comic Sans MS"/>
              <a:cs typeface="Comic Sans MS"/>
              <a:sym typeface="Comic Sans MS"/>
            </a:endParaRPr>
          </a:p>
          <a:p>
            <a:pPr indent="0" lvl="0" marL="0" rtl="0" algn="l">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 60% formal and informal assessments: tests, quizzes, projects,</a:t>
            </a:r>
            <a:endParaRPr sz="1400">
              <a:solidFill>
                <a:schemeClr val="dk1"/>
              </a:solidFill>
              <a:latin typeface="Comic Sans MS"/>
              <a:ea typeface="Comic Sans MS"/>
              <a:cs typeface="Comic Sans MS"/>
              <a:sym typeface="Comic Sans MS"/>
            </a:endParaRPr>
          </a:p>
          <a:p>
            <a:pPr indent="0" lvl="0" marL="0" rtl="0" algn="l">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 35% informal assessment: class activities and class participation</a:t>
            </a:r>
            <a:endParaRPr sz="1400">
              <a:solidFill>
                <a:schemeClr val="dk1"/>
              </a:solidFill>
              <a:latin typeface="Comic Sans MS"/>
              <a:ea typeface="Comic Sans MS"/>
              <a:cs typeface="Comic Sans MS"/>
              <a:sym typeface="Comic Sans MS"/>
            </a:endParaRPr>
          </a:p>
          <a:p>
            <a:pPr indent="0" lvl="0" marL="0" rtl="0" algn="l">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  5% homework</a:t>
            </a:r>
            <a:endParaRPr sz="1400">
              <a:solidFill>
                <a:schemeClr val="dk1"/>
              </a:solidFill>
              <a:latin typeface="Comic Sans MS"/>
              <a:ea typeface="Comic Sans MS"/>
              <a:cs typeface="Comic Sans MS"/>
              <a:sym typeface="Comic Sans MS"/>
            </a:endParaRPr>
          </a:p>
          <a:p>
            <a:pPr indent="0" lvl="0" marL="0" rtl="0" algn="l">
              <a:spcBef>
                <a:spcPts val="16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Note: In order to earn an “A” for class participation you must: speak Spanish most of the time (Spanish III), be with your camera on all the time, complete assignments effectively and efficiently, work cooperatively with the teacher and classmates and follow all classroom rules and procedures.</a:t>
            </a:r>
            <a:endParaRPr sz="1400">
              <a:solidFill>
                <a:schemeClr val="dk1"/>
              </a:solidFill>
              <a:latin typeface="Comic Sans MS"/>
              <a:ea typeface="Comic Sans MS"/>
              <a:cs typeface="Comic Sans MS"/>
              <a:sym typeface="Comic Sans MS"/>
            </a:endParaRPr>
          </a:p>
          <a:p>
            <a:pPr indent="0" lvl="0" marL="0" rtl="0" algn="l">
              <a:spcBef>
                <a:spcPts val="1200"/>
              </a:spcBef>
              <a:spcAft>
                <a:spcPts val="1600"/>
              </a:spcAft>
              <a:buNone/>
            </a:pPr>
            <a:r>
              <a:t/>
            </a:r>
            <a:endParaRPr/>
          </a:p>
        </p:txBody>
      </p:sp>
      <p:pic>
        <p:nvPicPr>
          <p:cNvPr descr="Bitmoji Image" id="105" name="Google Shape;105;p18"/>
          <p:cNvPicPr preferRelativeResize="0"/>
          <p:nvPr/>
        </p:nvPicPr>
        <p:blipFill>
          <a:blip r:embed="rId3">
            <a:alphaModFix/>
          </a:blip>
          <a:stretch>
            <a:fillRect/>
          </a:stretch>
        </p:blipFill>
        <p:spPr>
          <a:xfrm>
            <a:off x="6573700" y="1457350"/>
            <a:ext cx="1733550" cy="1733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Absences and Makeup Work</a:t>
            </a:r>
            <a:endParaRPr>
              <a:latin typeface="Comic Sans MS"/>
              <a:ea typeface="Comic Sans MS"/>
              <a:cs typeface="Comic Sans MS"/>
              <a:sym typeface="Comic Sans MS"/>
            </a:endParaRPr>
          </a:p>
        </p:txBody>
      </p:sp>
      <p:sp>
        <p:nvSpPr>
          <p:cNvPr id="111" name="Google Shape;11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Clr>
                <a:schemeClr val="dk1"/>
              </a:buClr>
              <a:buSzPts val="1100"/>
              <a:buFont typeface="Arial"/>
              <a:buNone/>
            </a:pPr>
            <a:r>
              <a:t/>
            </a:r>
            <a:endParaRPr b="1" sz="1000">
              <a:solidFill>
                <a:schemeClr val="dk1"/>
              </a:solidFill>
            </a:endParaRPr>
          </a:p>
          <a:p>
            <a:pPr indent="0" lvl="0" marL="0" rtl="0" algn="l">
              <a:spcBef>
                <a:spcPts val="120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228600" rtl="0" algn="just">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You are responsible for making up any work or test you missed and look over the assignments. Please ask me if there is anything you do not understand about the lessons covered during your absence.</a:t>
            </a:r>
            <a:endParaRPr sz="1400">
              <a:solidFill>
                <a:schemeClr val="dk1"/>
              </a:solidFill>
              <a:latin typeface="Comic Sans MS"/>
              <a:ea typeface="Comic Sans MS"/>
              <a:cs typeface="Comic Sans MS"/>
              <a:sym typeface="Comic Sans MS"/>
            </a:endParaRPr>
          </a:p>
          <a:p>
            <a:pPr indent="0" lvl="0" marL="228600" rtl="0" algn="just">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 </a:t>
            </a:r>
            <a:endParaRPr sz="1400">
              <a:solidFill>
                <a:schemeClr val="dk1"/>
              </a:solidFill>
              <a:latin typeface="Comic Sans MS"/>
              <a:ea typeface="Comic Sans MS"/>
              <a:cs typeface="Comic Sans MS"/>
              <a:sym typeface="Comic Sans MS"/>
            </a:endParaRPr>
          </a:p>
          <a:p>
            <a:pPr indent="0" lvl="0" marL="0" rtl="0" algn="l">
              <a:spcBef>
                <a:spcPts val="1200"/>
              </a:spcBef>
              <a:spcAft>
                <a:spcPts val="1600"/>
              </a:spcAft>
              <a:buNone/>
            </a:pPr>
            <a:r>
              <a:t/>
            </a:r>
            <a:endParaRPr/>
          </a:p>
        </p:txBody>
      </p:sp>
      <p:pic>
        <p:nvPicPr>
          <p:cNvPr descr="you got it boss" id="112" name="Google Shape;112;p19"/>
          <p:cNvPicPr preferRelativeResize="0"/>
          <p:nvPr/>
        </p:nvPicPr>
        <p:blipFill>
          <a:blip r:embed="rId3">
            <a:alphaModFix/>
          </a:blip>
          <a:stretch>
            <a:fillRect/>
          </a:stretch>
        </p:blipFill>
        <p:spPr>
          <a:xfrm>
            <a:off x="5186400" y="2507450"/>
            <a:ext cx="2636050" cy="263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91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AP - Spanish Language and Culture</a:t>
            </a:r>
            <a:endParaRPr>
              <a:latin typeface="Comic Sans MS"/>
              <a:ea typeface="Comic Sans MS"/>
              <a:cs typeface="Comic Sans MS"/>
              <a:sym typeface="Comic Sans MS"/>
            </a:endParaRPr>
          </a:p>
          <a:p>
            <a:pPr indent="0" lvl="0" marL="0" rtl="0" algn="l">
              <a:spcBef>
                <a:spcPts val="0"/>
              </a:spcBef>
              <a:spcAft>
                <a:spcPts val="0"/>
              </a:spcAft>
              <a:buNone/>
            </a:pPr>
            <a:r>
              <a:rPr lang="en">
                <a:latin typeface="Comic Sans MS"/>
                <a:ea typeface="Comic Sans MS"/>
                <a:cs typeface="Comic Sans MS"/>
                <a:sym typeface="Comic Sans MS"/>
              </a:rPr>
              <a:t>Course Overview</a:t>
            </a:r>
            <a:endParaRPr>
              <a:latin typeface="Comic Sans MS"/>
              <a:ea typeface="Comic Sans MS"/>
              <a:cs typeface="Comic Sans MS"/>
              <a:sym typeface="Comic Sans MS"/>
            </a:endParaRPr>
          </a:p>
        </p:txBody>
      </p:sp>
      <p:sp>
        <p:nvSpPr>
          <p:cNvPr id="118" name="Google Shape;118;p20"/>
          <p:cNvSpPr txBox="1"/>
          <p:nvPr>
            <p:ph idx="1" type="body"/>
          </p:nvPr>
        </p:nvSpPr>
        <p:spPr>
          <a:xfrm>
            <a:off x="311700" y="1463225"/>
            <a:ext cx="8520600" cy="34164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400">
                <a:solidFill>
                  <a:schemeClr val="dk1"/>
                </a:solidFill>
                <a:latin typeface="Comic Sans MS"/>
                <a:ea typeface="Comic Sans MS"/>
                <a:cs typeface="Comic Sans MS"/>
                <a:sym typeface="Comic Sans MS"/>
              </a:rPr>
              <a:t>The AP Spanish Language and Culture course is a rigorous course taught exclusively in Spanish that requires students to improve their proficiency across the three modes of communication. The course focuses on the integration of authentic resources including online print, audio, and audiovisual resources, as well as traditional print resources that include literature, essays, and magazine and newspaper articles with the goal of providing a rich, diverse learning experience. Students communicate using rich, advanced vocabulary and linguistic structures as they build proficiency in all modes of communication toward the pre-advanced level.</a:t>
            </a:r>
            <a:endParaRPr sz="1400">
              <a:solidFill>
                <a:schemeClr val="dk1"/>
              </a:solidFill>
              <a:latin typeface="Comic Sans MS"/>
              <a:ea typeface="Comic Sans MS"/>
              <a:cs typeface="Comic Sans MS"/>
              <a:sym typeface="Comic Sans MS"/>
            </a:endParaRPr>
          </a:p>
          <a:p>
            <a:pPr indent="0" lvl="0" marL="0" rtl="0" algn="ctr">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12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45025"/>
            <a:ext cx="8410800" cy="89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ic Sans MS"/>
                <a:ea typeface="Comic Sans MS"/>
                <a:cs typeface="Comic Sans MS"/>
                <a:sym typeface="Comic Sans MS"/>
              </a:rPr>
              <a:t>AP - Spanish Language and Culture-</a:t>
            </a:r>
            <a:r>
              <a:rPr lang="en">
                <a:latin typeface="Comic Sans MS"/>
                <a:ea typeface="Comic Sans MS"/>
                <a:cs typeface="Comic Sans MS"/>
                <a:sym typeface="Comic Sans MS"/>
              </a:rPr>
              <a:t>Organization</a:t>
            </a:r>
            <a:endParaRPr>
              <a:latin typeface="Comic Sans MS"/>
              <a:ea typeface="Comic Sans MS"/>
              <a:cs typeface="Comic Sans MS"/>
              <a:sym typeface="Comic Sans MS"/>
            </a:endParaRPr>
          </a:p>
        </p:txBody>
      </p:sp>
      <p:sp>
        <p:nvSpPr>
          <p:cNvPr id="124" name="Google Shape;124;p21"/>
          <p:cNvSpPr txBox="1"/>
          <p:nvPr>
            <p:ph idx="1" type="body"/>
          </p:nvPr>
        </p:nvSpPr>
        <p:spPr>
          <a:xfrm>
            <a:off x="311700" y="1007275"/>
            <a:ext cx="8520600" cy="34719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n" sz="1400">
                <a:solidFill>
                  <a:schemeClr val="dk1"/>
                </a:solidFill>
                <a:latin typeface="Comic Sans MS"/>
                <a:ea typeface="Comic Sans MS"/>
                <a:cs typeface="Comic Sans MS"/>
                <a:sym typeface="Comic Sans MS"/>
              </a:rPr>
              <a:t>The course is divided into thematic units which are further based on recommended contexts and guided by essential questions. Corresponding cultural elements are integrated into the study of the units, and activities are directed with those cultural connections in mind. Discussion of the topics completely in Spanish is a requirement for this course. </a:t>
            </a:r>
            <a:endParaRPr sz="1400">
              <a:solidFill>
                <a:schemeClr val="dk1"/>
              </a:solidFill>
              <a:latin typeface="Comic Sans MS"/>
              <a:ea typeface="Comic Sans MS"/>
              <a:cs typeface="Comic Sans MS"/>
              <a:sym typeface="Comic Sans MS"/>
            </a:endParaRPr>
          </a:p>
          <a:p>
            <a:pPr indent="0" lvl="0" marL="0" rtl="0" algn="just">
              <a:spcBef>
                <a:spcPts val="1200"/>
              </a:spcBef>
              <a:spcAft>
                <a:spcPts val="0"/>
              </a:spcAft>
              <a:buNone/>
            </a:pPr>
            <a:r>
              <a:rPr lang="en" sz="1400">
                <a:solidFill>
                  <a:schemeClr val="dk1"/>
                </a:solidFill>
                <a:latin typeface="Comic Sans MS"/>
                <a:ea typeface="Comic Sans MS"/>
                <a:cs typeface="Comic Sans MS"/>
                <a:sym typeface="Comic Sans MS"/>
              </a:rPr>
              <a:t>Temas:</a:t>
            </a:r>
            <a:endParaRPr sz="1400">
              <a:solidFill>
                <a:schemeClr val="dk1"/>
              </a:solidFill>
              <a:latin typeface="Comic Sans MS"/>
              <a:ea typeface="Comic Sans MS"/>
              <a:cs typeface="Comic Sans MS"/>
              <a:sym typeface="Comic Sans MS"/>
            </a:endParaRPr>
          </a:p>
          <a:p>
            <a:pPr indent="0" lvl="0" marL="0" rtl="0" algn="just">
              <a:lnSpc>
                <a:spcPct val="100000"/>
              </a:lnSpc>
              <a:spcBef>
                <a:spcPts val="1200"/>
              </a:spcBef>
              <a:spcAft>
                <a:spcPts val="0"/>
              </a:spcAft>
              <a:buNone/>
            </a:pPr>
            <a:r>
              <a:rPr lang="en" sz="1400">
                <a:solidFill>
                  <a:schemeClr val="dk1"/>
                </a:solidFill>
                <a:latin typeface="Comic Sans MS"/>
                <a:ea typeface="Comic Sans MS"/>
                <a:cs typeface="Comic Sans MS"/>
                <a:sym typeface="Comic Sans MS"/>
              </a:rPr>
              <a:t>El individuo y su identidad</a:t>
            </a:r>
            <a:endParaRPr sz="1400">
              <a:solidFill>
                <a:schemeClr val="dk1"/>
              </a:solidFill>
              <a:latin typeface="Comic Sans MS"/>
              <a:ea typeface="Comic Sans MS"/>
              <a:cs typeface="Comic Sans MS"/>
              <a:sym typeface="Comic Sans MS"/>
            </a:endParaRPr>
          </a:p>
          <a:p>
            <a:pPr indent="0" lvl="0" marL="0" rtl="0" algn="just">
              <a:lnSpc>
                <a:spcPct val="100000"/>
              </a:lnSpc>
              <a:spcBef>
                <a:spcPts val="1200"/>
              </a:spcBef>
              <a:spcAft>
                <a:spcPts val="0"/>
              </a:spcAft>
              <a:buNone/>
            </a:pPr>
            <a:r>
              <a:rPr lang="en" sz="1400">
                <a:solidFill>
                  <a:schemeClr val="dk1"/>
                </a:solidFill>
                <a:latin typeface="Comic Sans MS"/>
                <a:ea typeface="Comic Sans MS"/>
                <a:cs typeface="Comic Sans MS"/>
                <a:sym typeface="Comic Sans MS"/>
              </a:rPr>
              <a:t>Los efectos de la </a:t>
            </a:r>
            <a:r>
              <a:rPr lang="en" sz="1400">
                <a:solidFill>
                  <a:schemeClr val="dk1"/>
                </a:solidFill>
                <a:latin typeface="Comic Sans MS"/>
                <a:ea typeface="Comic Sans MS"/>
                <a:cs typeface="Comic Sans MS"/>
                <a:sym typeface="Comic Sans MS"/>
              </a:rPr>
              <a:t>tecnología</a:t>
            </a:r>
            <a:endParaRPr sz="1400">
              <a:solidFill>
                <a:schemeClr val="dk1"/>
              </a:solidFill>
              <a:latin typeface="Comic Sans MS"/>
              <a:ea typeface="Comic Sans MS"/>
              <a:cs typeface="Comic Sans MS"/>
              <a:sym typeface="Comic Sans MS"/>
            </a:endParaRPr>
          </a:p>
          <a:p>
            <a:pPr indent="0" lvl="0" marL="0" rtl="0" algn="just">
              <a:lnSpc>
                <a:spcPct val="100000"/>
              </a:lnSpc>
              <a:spcBef>
                <a:spcPts val="1200"/>
              </a:spcBef>
              <a:spcAft>
                <a:spcPts val="0"/>
              </a:spcAft>
              <a:buNone/>
            </a:pPr>
            <a:r>
              <a:rPr lang="en" sz="1400">
                <a:solidFill>
                  <a:schemeClr val="dk1"/>
                </a:solidFill>
                <a:latin typeface="Comic Sans MS"/>
                <a:ea typeface="Comic Sans MS"/>
                <a:cs typeface="Comic Sans MS"/>
                <a:sym typeface="Comic Sans MS"/>
              </a:rPr>
              <a:t>El valor de la familia y la comunidad</a:t>
            </a:r>
            <a:endParaRPr sz="1400">
              <a:solidFill>
                <a:schemeClr val="dk1"/>
              </a:solidFill>
              <a:latin typeface="Comic Sans MS"/>
              <a:ea typeface="Comic Sans MS"/>
              <a:cs typeface="Comic Sans MS"/>
              <a:sym typeface="Comic Sans MS"/>
            </a:endParaRPr>
          </a:p>
          <a:p>
            <a:pPr indent="0" lvl="0" marL="0" rtl="0" algn="just">
              <a:lnSpc>
                <a:spcPct val="100000"/>
              </a:lnSpc>
              <a:spcBef>
                <a:spcPts val="1200"/>
              </a:spcBef>
              <a:spcAft>
                <a:spcPts val="0"/>
              </a:spcAft>
              <a:buNone/>
            </a:pPr>
            <a:r>
              <a:rPr lang="en" sz="1400">
                <a:solidFill>
                  <a:schemeClr val="dk1"/>
                </a:solidFill>
                <a:latin typeface="Comic Sans MS"/>
                <a:ea typeface="Comic Sans MS"/>
                <a:cs typeface="Comic Sans MS"/>
                <a:sym typeface="Comic Sans MS"/>
              </a:rPr>
              <a:t>¿Cómo se define la belleza?</a:t>
            </a:r>
            <a:endParaRPr sz="1400">
              <a:solidFill>
                <a:schemeClr val="dk1"/>
              </a:solidFill>
              <a:latin typeface="Comic Sans MS"/>
              <a:ea typeface="Comic Sans MS"/>
              <a:cs typeface="Comic Sans MS"/>
              <a:sym typeface="Comic Sans MS"/>
            </a:endParaRPr>
          </a:p>
          <a:p>
            <a:pPr indent="0" lvl="0" marL="0" rtl="0" algn="just">
              <a:lnSpc>
                <a:spcPct val="100000"/>
              </a:lnSpc>
              <a:spcBef>
                <a:spcPts val="1200"/>
              </a:spcBef>
              <a:spcAft>
                <a:spcPts val="0"/>
              </a:spcAft>
              <a:buNone/>
            </a:pPr>
            <a:r>
              <a:rPr lang="en" sz="1400">
                <a:solidFill>
                  <a:schemeClr val="dk1"/>
                </a:solidFill>
                <a:latin typeface="Comic Sans MS"/>
                <a:ea typeface="Comic Sans MS"/>
                <a:cs typeface="Comic Sans MS"/>
                <a:sym typeface="Comic Sans MS"/>
              </a:rPr>
              <a:t>Nosotros y nuestro mundo</a:t>
            </a:r>
            <a:endParaRPr sz="1400">
              <a:solidFill>
                <a:schemeClr val="dk1"/>
              </a:solidFill>
              <a:latin typeface="Comic Sans MS"/>
              <a:ea typeface="Comic Sans MS"/>
              <a:cs typeface="Comic Sans MS"/>
              <a:sym typeface="Comic Sans MS"/>
            </a:endParaRPr>
          </a:p>
          <a:p>
            <a:pPr indent="0" lvl="0" marL="0" rtl="0" algn="just">
              <a:lnSpc>
                <a:spcPct val="100000"/>
              </a:lnSpc>
              <a:spcBef>
                <a:spcPts val="1200"/>
              </a:spcBef>
              <a:spcAft>
                <a:spcPts val="0"/>
              </a:spcAft>
              <a:buNone/>
            </a:pPr>
            <a:r>
              <a:rPr lang="en" sz="1400">
                <a:solidFill>
                  <a:schemeClr val="dk1"/>
                </a:solidFill>
                <a:latin typeface="Comic Sans MS"/>
                <a:ea typeface="Comic Sans MS"/>
                <a:cs typeface="Comic Sans MS"/>
                <a:sym typeface="Comic Sans MS"/>
              </a:rPr>
              <a:t>¿Quiénes somos y cómo es nuestra vida?</a:t>
            </a:r>
            <a:endParaRPr sz="1400">
              <a:solidFill>
                <a:schemeClr val="dk1"/>
              </a:solidFill>
              <a:latin typeface="Comic Sans MS"/>
              <a:ea typeface="Comic Sans MS"/>
              <a:cs typeface="Comic Sans MS"/>
              <a:sym typeface="Comic Sans MS"/>
            </a:endParaRPr>
          </a:p>
          <a:p>
            <a:pPr indent="0" lvl="0" marL="0" rtl="0" algn="just">
              <a:spcBef>
                <a:spcPts val="1200"/>
              </a:spcBef>
              <a:spcAft>
                <a:spcPts val="0"/>
              </a:spcAft>
              <a:buNone/>
            </a:pPr>
            <a:r>
              <a:t/>
            </a:r>
            <a:endParaRPr sz="1400">
              <a:solidFill>
                <a:schemeClr val="dk1"/>
              </a:solidFill>
              <a:latin typeface="Comic Sans MS"/>
              <a:ea typeface="Comic Sans MS"/>
              <a:cs typeface="Comic Sans MS"/>
              <a:sym typeface="Comic Sans MS"/>
            </a:endParaRPr>
          </a:p>
          <a:p>
            <a:pPr indent="0" lvl="0" marL="0" rtl="0" algn="just">
              <a:spcBef>
                <a:spcPts val="1200"/>
              </a:spcBef>
              <a:spcAft>
                <a:spcPts val="1200"/>
              </a:spcAft>
              <a:buNone/>
            </a:pPr>
            <a:r>
              <a:t/>
            </a:r>
            <a:endParaRPr sz="1400">
              <a:solidFill>
                <a:schemeClr val="dk1"/>
              </a:solidFill>
              <a:latin typeface="Comic Sans MS"/>
              <a:ea typeface="Comic Sans MS"/>
              <a:cs typeface="Comic Sans MS"/>
              <a:sym typeface="Comic Sans MS"/>
            </a:endParaRPr>
          </a:p>
        </p:txBody>
      </p:sp>
      <p:pic>
        <p:nvPicPr>
          <p:cNvPr id="125" name="Google Shape;125;p21"/>
          <p:cNvPicPr preferRelativeResize="0"/>
          <p:nvPr/>
        </p:nvPicPr>
        <p:blipFill>
          <a:blip r:embed="rId3">
            <a:alphaModFix/>
          </a:blip>
          <a:stretch>
            <a:fillRect/>
          </a:stretch>
        </p:blipFill>
        <p:spPr>
          <a:xfrm>
            <a:off x="6017400" y="2682463"/>
            <a:ext cx="2705100" cy="168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